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98" r:id="rId2"/>
    <p:sldId id="265" r:id="rId3"/>
    <p:sldId id="267" r:id="rId4"/>
    <p:sldId id="258" r:id="rId5"/>
    <p:sldId id="268" r:id="rId6"/>
    <p:sldId id="269" r:id="rId7"/>
    <p:sldId id="270" r:id="rId8"/>
    <p:sldId id="271" r:id="rId9"/>
    <p:sldId id="272" r:id="rId10"/>
    <p:sldId id="273" r:id="rId11"/>
    <p:sldId id="278" r:id="rId12"/>
    <p:sldId id="299" r:id="rId13"/>
    <p:sldId id="275" r:id="rId14"/>
    <p:sldId id="274" r:id="rId15"/>
    <p:sldId id="276" r:id="rId16"/>
    <p:sldId id="277" r:id="rId17"/>
    <p:sldId id="279" r:id="rId18"/>
    <p:sldId id="284" r:id="rId19"/>
    <p:sldId id="280" r:id="rId20"/>
    <p:sldId id="281" r:id="rId21"/>
    <p:sldId id="282" r:id="rId22"/>
    <p:sldId id="283" r:id="rId23"/>
    <p:sldId id="285" r:id="rId24"/>
    <p:sldId id="286" r:id="rId25"/>
    <p:sldId id="290" r:id="rId26"/>
    <p:sldId id="287" r:id="rId27"/>
    <p:sldId id="291" r:id="rId28"/>
    <p:sldId id="292" r:id="rId29"/>
    <p:sldId id="296" r:id="rId30"/>
    <p:sldId id="288" r:id="rId31"/>
    <p:sldId id="289" r:id="rId32"/>
    <p:sldId id="297" r:id="rId33"/>
    <p:sldId id="293" r:id="rId34"/>
    <p:sldId id="294" r:id="rId35"/>
    <p:sldId id="295" r:id="rId36"/>
    <p:sldId id="300" r:id="rId37"/>
    <p:sldId id="30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rushith kumar Donthoju" initials="SD" lastIdx="2" clrIdx="0">
    <p:extLst>
      <p:ext uri="{19B8F6BF-5375-455C-9EA6-DF929625EA0E}">
        <p15:presenceInfo xmlns:p15="http://schemas.microsoft.com/office/powerpoint/2012/main" userId="18eef8464dfbc5d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FF00"/>
        </p14:laserClr>
      </p:ext>
      <p:ext uri="{2FDB2607-1784-4EEB-B798-7EB5836EED8A}">
        <p14:showMediaCtrls xmlns:p14="http://schemas.microsoft.com/office/powerpoint/2010/main" val="1"/>
      </p:ext>
    </p:extLst>
  </p:showPr>
  <p:clrMru>
    <a:srgbClr val="000000"/>
    <a:srgbClr val="3D3D3D"/>
    <a:srgbClr val="660033"/>
    <a:srgbClr val="4472C4"/>
    <a:srgbClr val="7E6459"/>
    <a:srgbClr val="B09D81"/>
    <a:srgbClr val="996633"/>
    <a:srgbClr val="CC9900"/>
    <a:srgbClr val="A09079"/>
    <a:srgbClr val="B7A5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3" autoAdjust="0"/>
    <p:restoredTop sz="94660"/>
  </p:normalViewPr>
  <p:slideViewPr>
    <p:cSldViewPr snapToGrid="0">
      <p:cViewPr varScale="1">
        <p:scale>
          <a:sx n="83" d="100"/>
          <a:sy n="83" d="100"/>
        </p:scale>
        <p:origin x="4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tmp>
</file>

<file path=ppt/media/image24.tmp>
</file>

<file path=ppt/media/image25.tmp>
</file>

<file path=ppt/media/image26.tmp>
</file>

<file path=ppt/media/image27.tmp>
</file>

<file path=ppt/media/image28.tmp>
</file>

<file path=ppt/media/image29.tmp>
</file>

<file path=ppt/media/image3.png>
</file>

<file path=ppt/media/image30.png>
</file>

<file path=ppt/media/image31.jpeg>
</file>

<file path=ppt/media/image32.jpg>
</file>

<file path=ppt/media/image4.tmp>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50798A-CE1E-44EA-9B94-C96D0CBB3C9A}" type="datetimeFigureOut">
              <a:rPr lang="en-IN" smtClean="0"/>
              <a:t>28-09-2023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ED7370-8448-4521-987E-EB1ECA9FE3AF}" type="slidenum">
              <a:rPr lang="en-IN" smtClean="0"/>
              <a:t>‹#›</a:t>
            </a:fld>
            <a:endParaRPr lang="en-IN"/>
          </a:p>
        </p:txBody>
      </p:sp>
    </p:spTree>
    <p:extLst>
      <p:ext uri="{BB962C8B-B14F-4D97-AF65-F5344CB8AC3E}">
        <p14:creationId xmlns:p14="http://schemas.microsoft.com/office/powerpoint/2010/main" val="4137082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43"/>
        <p:cNvGrpSpPr/>
        <p:nvPr/>
      </p:nvGrpSpPr>
      <p:grpSpPr>
        <a:xfrm>
          <a:off x="0" y="0"/>
          <a:ext cx="0" cy="0"/>
          <a:chOff x="0" y="0"/>
          <a:chExt cx="0" cy="0"/>
        </a:xfrm>
      </p:grpSpPr>
      <p:grpSp>
        <p:nvGrpSpPr>
          <p:cNvPr id="44" name="Google Shape;44;p3"/>
          <p:cNvGrpSpPr/>
          <p:nvPr/>
        </p:nvGrpSpPr>
        <p:grpSpPr>
          <a:xfrm>
            <a:off x="2843532" y="951004"/>
            <a:ext cx="6504936" cy="4956005"/>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7" name="Google Shape;47;p3"/>
          <p:cNvSpPr txBox="1">
            <a:spLocks noGrp="1"/>
          </p:cNvSpPr>
          <p:nvPr>
            <p:ph type="title"/>
          </p:nvPr>
        </p:nvSpPr>
        <p:spPr>
          <a:xfrm>
            <a:off x="3962400" y="2974848"/>
            <a:ext cx="4267200" cy="107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48" name="Google Shape;48;p3"/>
          <p:cNvSpPr txBox="1">
            <a:spLocks noGrp="1"/>
          </p:cNvSpPr>
          <p:nvPr>
            <p:ph type="title" idx="2" hasCustomPrompt="1"/>
          </p:nvPr>
        </p:nvSpPr>
        <p:spPr>
          <a:xfrm>
            <a:off x="3962400" y="1548384"/>
            <a:ext cx="3956800" cy="142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28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49" name="Google Shape;49;p3"/>
          <p:cNvSpPr txBox="1">
            <a:spLocks noGrp="1"/>
          </p:cNvSpPr>
          <p:nvPr>
            <p:ph type="subTitle" idx="1"/>
          </p:nvPr>
        </p:nvSpPr>
        <p:spPr>
          <a:xfrm>
            <a:off x="3964300" y="3998976"/>
            <a:ext cx="4267200" cy="9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577134" y="0"/>
            <a:ext cx="11037733" cy="68876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11484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extLst>
      <p:ext uri="{BB962C8B-B14F-4D97-AF65-F5344CB8AC3E}">
        <p14:creationId xmlns:p14="http://schemas.microsoft.com/office/powerpoint/2010/main" val="3049057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p:cSld name="Three columns of text">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2292096" y="451104"/>
            <a:ext cx="7437200" cy="7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4925568"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365504"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8473440" y="3218688"/>
            <a:ext cx="2353200" cy="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4925568"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365504"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8473440" y="3767328"/>
            <a:ext cx="2353200" cy="143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348948" y="-1544"/>
            <a:ext cx="11400435" cy="53088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736659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ur columns of text">
  <p:cSld name="Four columns of text">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2091700" y="589800"/>
            <a:ext cx="8008400" cy="79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2279904" y="2060448"/>
            <a:ext cx="25936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2279904" y="2584704"/>
            <a:ext cx="25936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7290816" y="2060448"/>
            <a:ext cx="25968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7290816" y="2584704"/>
            <a:ext cx="25968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3767328" y="4267200"/>
            <a:ext cx="25936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3767328" y="4791456"/>
            <a:ext cx="25936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8619744" y="4267200"/>
            <a:ext cx="2658000" cy="500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67">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8619744" y="4791456"/>
            <a:ext cx="2658000" cy="10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10812000" y="668367"/>
            <a:ext cx="983600" cy="9836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776633" y="376251"/>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365584"/>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565001" y="167151"/>
            <a:ext cx="389367" cy="390100"/>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3" name="Google Shape;683;p15"/>
          <p:cNvGrpSpPr/>
          <p:nvPr/>
        </p:nvGrpSpPr>
        <p:grpSpPr>
          <a:xfrm>
            <a:off x="2184986" y="744217"/>
            <a:ext cx="390815" cy="391184"/>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90" name="Google Shape;690;p15"/>
          <p:cNvGrpSpPr/>
          <p:nvPr/>
        </p:nvGrpSpPr>
        <p:grpSpPr>
          <a:xfrm>
            <a:off x="2122334" y="483467"/>
            <a:ext cx="233351" cy="36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694" name="Google Shape;694;p15"/>
          <p:cNvCxnSpPr/>
          <p:nvPr/>
        </p:nvCxnSpPr>
        <p:spPr>
          <a:xfrm flipH="1">
            <a:off x="10868433" y="9167"/>
            <a:ext cx="1336800" cy="6592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10431834" y="269833"/>
            <a:ext cx="775733" cy="776467"/>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2" name="Google Shape;702;p15"/>
          <p:cNvGrpSpPr/>
          <p:nvPr/>
        </p:nvGrpSpPr>
        <p:grpSpPr>
          <a:xfrm flipH="1">
            <a:off x="11598201" y="1489985"/>
            <a:ext cx="389367" cy="390100"/>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7" name="Google Shape;707;p15"/>
          <p:cNvGrpSpPr/>
          <p:nvPr/>
        </p:nvGrpSpPr>
        <p:grpSpPr>
          <a:xfrm>
            <a:off x="11571134" y="2109067"/>
            <a:ext cx="233351" cy="36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8252893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2">
  <p:cSld name="Three columns of text 2">
    <p:spTree>
      <p:nvGrpSpPr>
        <p:cNvPr id="1" name="Shape 711"/>
        <p:cNvGrpSpPr/>
        <p:nvPr/>
      </p:nvGrpSpPr>
      <p:grpSpPr>
        <a:xfrm>
          <a:off x="0" y="0"/>
          <a:ext cx="0" cy="0"/>
          <a:chOff x="0" y="0"/>
          <a:chExt cx="0" cy="0"/>
        </a:xfrm>
      </p:grpSpPr>
      <p:cxnSp>
        <p:nvCxnSpPr>
          <p:cNvPr id="712" name="Google Shape;712;p16"/>
          <p:cNvCxnSpPr/>
          <p:nvPr/>
        </p:nvCxnSpPr>
        <p:spPr>
          <a:xfrm>
            <a:off x="787267" y="5787467"/>
            <a:ext cx="893600" cy="564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944233" y="457033"/>
            <a:ext cx="6303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5776733"/>
            <a:ext cx="787600" cy="8852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575634" y="5578367"/>
            <a:ext cx="389367" cy="390100"/>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20" name="Google Shape;720;p16"/>
          <p:cNvGrpSpPr/>
          <p:nvPr/>
        </p:nvGrpSpPr>
        <p:grpSpPr>
          <a:xfrm>
            <a:off x="1434386" y="6139567"/>
            <a:ext cx="390815" cy="391184"/>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727" name="Google Shape;727;p16"/>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10752367" y="702567"/>
            <a:ext cx="775733" cy="776467"/>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6" name="Google Shape;736;p16"/>
          <p:cNvGrpSpPr/>
          <p:nvPr/>
        </p:nvGrpSpPr>
        <p:grpSpPr>
          <a:xfrm>
            <a:off x="9378501" y="227834"/>
            <a:ext cx="389367" cy="390100"/>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41" name="Google Shape;741;p16"/>
          <p:cNvGrpSpPr/>
          <p:nvPr/>
        </p:nvGrpSpPr>
        <p:grpSpPr>
          <a:xfrm>
            <a:off x="11677267" y="306200"/>
            <a:ext cx="233333" cy="233333"/>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46" name="Google Shape;746;p16"/>
          <p:cNvGrpSpPr/>
          <p:nvPr/>
        </p:nvGrpSpPr>
        <p:grpSpPr>
          <a:xfrm>
            <a:off x="11320067" y="227833"/>
            <a:ext cx="233351" cy="36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50" name="Google Shape;750;p16"/>
          <p:cNvGrpSpPr/>
          <p:nvPr/>
        </p:nvGrpSpPr>
        <p:grpSpPr>
          <a:xfrm>
            <a:off x="10555134" y="1499467"/>
            <a:ext cx="233351" cy="36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754" name="Google Shape;754;p16"/>
          <p:cNvSpPr txBox="1">
            <a:spLocks noGrp="1"/>
          </p:cNvSpPr>
          <p:nvPr>
            <p:ph type="subTitle" idx="1"/>
          </p:nvPr>
        </p:nvSpPr>
        <p:spPr>
          <a:xfrm>
            <a:off x="8290560" y="2426208"/>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4998720" y="1670304"/>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719072" y="2426208"/>
            <a:ext cx="2182400" cy="475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8290560" y="2852928"/>
            <a:ext cx="2182400" cy="1170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defRPr>
            </a:lvl1pPr>
            <a:lvl2pPr lvl="1" algn="ctr" rtl="0">
              <a:spcBef>
                <a:spcPts val="0"/>
              </a:spcBef>
              <a:spcAft>
                <a:spcPts val="0"/>
              </a:spcAft>
              <a:buNone/>
              <a:defRPr sz="2133">
                <a:solidFill>
                  <a:schemeClr val="dk2"/>
                </a:solidFill>
              </a:defRPr>
            </a:lvl2pPr>
            <a:lvl3pPr lvl="2" algn="ctr" rtl="0">
              <a:spcBef>
                <a:spcPts val="0"/>
              </a:spcBef>
              <a:spcAft>
                <a:spcPts val="0"/>
              </a:spcAft>
              <a:buNone/>
              <a:defRPr sz="2133">
                <a:solidFill>
                  <a:schemeClr val="dk2"/>
                </a:solidFill>
              </a:defRPr>
            </a:lvl3pPr>
            <a:lvl4pPr lvl="3" algn="ctr" rtl="0">
              <a:spcBef>
                <a:spcPts val="0"/>
              </a:spcBef>
              <a:spcAft>
                <a:spcPts val="0"/>
              </a:spcAft>
              <a:buNone/>
              <a:defRPr sz="2133">
                <a:solidFill>
                  <a:schemeClr val="dk2"/>
                </a:solidFill>
              </a:defRPr>
            </a:lvl4pPr>
            <a:lvl5pPr lvl="4" algn="ctr" rtl="0">
              <a:spcBef>
                <a:spcPts val="0"/>
              </a:spcBef>
              <a:spcAft>
                <a:spcPts val="0"/>
              </a:spcAft>
              <a:buNone/>
              <a:defRPr sz="2133">
                <a:solidFill>
                  <a:schemeClr val="dk2"/>
                </a:solidFill>
              </a:defRPr>
            </a:lvl5pPr>
            <a:lvl6pPr lvl="5" algn="ctr" rtl="0">
              <a:spcBef>
                <a:spcPts val="0"/>
              </a:spcBef>
              <a:spcAft>
                <a:spcPts val="0"/>
              </a:spcAft>
              <a:buNone/>
              <a:defRPr sz="2133">
                <a:solidFill>
                  <a:schemeClr val="dk2"/>
                </a:solidFill>
              </a:defRPr>
            </a:lvl6pPr>
            <a:lvl7pPr lvl="6" algn="ctr" rtl="0">
              <a:spcBef>
                <a:spcPts val="0"/>
              </a:spcBef>
              <a:spcAft>
                <a:spcPts val="0"/>
              </a:spcAft>
              <a:buNone/>
              <a:defRPr sz="2133">
                <a:solidFill>
                  <a:schemeClr val="dk2"/>
                </a:solidFill>
              </a:defRPr>
            </a:lvl7pPr>
            <a:lvl8pPr lvl="7" algn="ctr" rtl="0">
              <a:spcBef>
                <a:spcPts val="0"/>
              </a:spcBef>
              <a:spcAft>
                <a:spcPts val="0"/>
              </a:spcAft>
              <a:buNone/>
              <a:defRPr sz="2133">
                <a:solidFill>
                  <a:schemeClr val="dk2"/>
                </a:solidFill>
              </a:defRPr>
            </a:lvl8pPr>
            <a:lvl9pPr lvl="8" algn="ctr" rtl="0">
              <a:spcBef>
                <a:spcPts val="0"/>
              </a:spcBef>
              <a:spcAft>
                <a:spcPts val="0"/>
              </a:spcAft>
              <a:buNone/>
              <a:defRPr sz="2133">
                <a:solidFill>
                  <a:schemeClr val="dk2"/>
                </a:solidFill>
              </a:defRPr>
            </a:lvl9pPr>
          </a:lstStyle>
          <a:p>
            <a:endParaRPr/>
          </a:p>
        </p:txBody>
      </p:sp>
      <p:sp>
        <p:nvSpPr>
          <p:cNvPr id="758" name="Google Shape;758;p16"/>
          <p:cNvSpPr txBox="1">
            <a:spLocks noGrp="1"/>
          </p:cNvSpPr>
          <p:nvPr>
            <p:ph type="subTitle" idx="5"/>
          </p:nvPr>
        </p:nvSpPr>
        <p:spPr>
          <a:xfrm>
            <a:off x="4998720" y="2109216"/>
            <a:ext cx="2182400" cy="1170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719072" y="2852928"/>
            <a:ext cx="2182400" cy="1170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2330345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ix columns of text">
  <p:cSld name="Six columns of text">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4120896" y="451104"/>
            <a:ext cx="3950400" cy="768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2029900" y="2117781"/>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2029900"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4919403" y="2117781"/>
            <a:ext cx="23532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4919403"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7808900" y="2117781"/>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7808900" y="2570892"/>
            <a:ext cx="2353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2029900" y="4287944"/>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2029900" y="4741356"/>
            <a:ext cx="23532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4796600" y="4287948"/>
            <a:ext cx="25988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4796667" y="4741356"/>
            <a:ext cx="25988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7808900" y="4287944"/>
            <a:ext cx="2353200" cy="609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7808900" y="4741356"/>
            <a:ext cx="2353200" cy="8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3872377" y="6017433"/>
            <a:ext cx="1510800" cy="4084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2082777" y="5989767"/>
            <a:ext cx="1789600" cy="4204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346077" y="5877333"/>
            <a:ext cx="1776000" cy="5228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9156" y="5324733"/>
            <a:ext cx="365200" cy="5428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704444" y="6017433"/>
            <a:ext cx="775733" cy="776467"/>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85" name="Google Shape;785;p17"/>
          <p:cNvGrpSpPr/>
          <p:nvPr/>
        </p:nvGrpSpPr>
        <p:grpSpPr>
          <a:xfrm flipH="1">
            <a:off x="3663478" y="5787285"/>
            <a:ext cx="389367" cy="390100"/>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0" name="Google Shape;790;p17"/>
          <p:cNvGrpSpPr/>
          <p:nvPr/>
        </p:nvGrpSpPr>
        <p:grpSpPr>
          <a:xfrm flipH="1">
            <a:off x="228411" y="5753367"/>
            <a:ext cx="233333" cy="233333"/>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95" name="Google Shape;795;p17"/>
          <p:cNvGrpSpPr/>
          <p:nvPr/>
        </p:nvGrpSpPr>
        <p:grpSpPr>
          <a:xfrm>
            <a:off x="5164263" y="6210067"/>
            <a:ext cx="390815" cy="391184"/>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02" name="Google Shape;802;p17"/>
          <p:cNvGrpSpPr/>
          <p:nvPr/>
        </p:nvGrpSpPr>
        <p:grpSpPr>
          <a:xfrm flipH="1">
            <a:off x="323027" y="5523233"/>
            <a:ext cx="233351" cy="36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06" name="Google Shape;806;p17"/>
          <p:cNvCxnSpPr/>
          <p:nvPr/>
        </p:nvCxnSpPr>
        <p:spPr>
          <a:xfrm rot="10800000">
            <a:off x="7993400" y="302133"/>
            <a:ext cx="2006000" cy="2996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10017233" y="610467"/>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11131967" y="-88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10752367" y="1387000"/>
            <a:ext cx="775733" cy="776467"/>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6" name="Google Shape;816;p17"/>
          <p:cNvGrpSpPr/>
          <p:nvPr/>
        </p:nvGrpSpPr>
        <p:grpSpPr>
          <a:xfrm>
            <a:off x="9804067" y="421701"/>
            <a:ext cx="389367" cy="390100"/>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1" name="Google Shape;821;p17"/>
          <p:cNvGrpSpPr/>
          <p:nvPr/>
        </p:nvGrpSpPr>
        <p:grpSpPr>
          <a:xfrm>
            <a:off x="11723067" y="428367"/>
            <a:ext cx="233333" cy="233333"/>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26" name="Google Shape;826;p17"/>
          <p:cNvSpPr/>
          <p:nvPr/>
        </p:nvSpPr>
        <p:spPr>
          <a:xfrm>
            <a:off x="7772406" y="916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7" name="Google Shape;827;p17"/>
          <p:cNvSpPr/>
          <p:nvPr/>
        </p:nvSpPr>
        <p:spPr>
          <a:xfrm>
            <a:off x="7769401" y="882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8" name="Google Shape;828;p17"/>
          <p:cNvSpPr/>
          <p:nvPr/>
        </p:nvSpPr>
        <p:spPr>
          <a:xfrm>
            <a:off x="7821059" y="1402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29" name="Google Shape;829;p17"/>
          <p:cNvSpPr/>
          <p:nvPr/>
        </p:nvSpPr>
        <p:spPr>
          <a:xfrm>
            <a:off x="7818070" y="1369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0" name="Google Shape;830;p17"/>
          <p:cNvSpPr/>
          <p:nvPr/>
        </p:nvSpPr>
        <p:spPr>
          <a:xfrm>
            <a:off x="7873844" y="1930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31" name="Google Shape;831;p17"/>
          <p:cNvSpPr/>
          <p:nvPr/>
        </p:nvSpPr>
        <p:spPr>
          <a:xfrm>
            <a:off x="7870854" y="1900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832" name="Google Shape;832;p17"/>
          <p:cNvGrpSpPr/>
          <p:nvPr/>
        </p:nvGrpSpPr>
        <p:grpSpPr>
          <a:xfrm>
            <a:off x="11320067" y="227833"/>
            <a:ext cx="233351" cy="36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36" name="Google Shape;836;p17"/>
          <p:cNvGrpSpPr/>
          <p:nvPr/>
        </p:nvGrpSpPr>
        <p:grpSpPr>
          <a:xfrm>
            <a:off x="11571134" y="2210667"/>
            <a:ext cx="233351" cy="36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25211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2">
  <p:cSld name="Title and body 2">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694688" y="451104"/>
            <a:ext cx="8814800" cy="731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6254500" y="1988468"/>
            <a:ext cx="4742800" cy="3541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10812000" y="668367"/>
            <a:ext cx="983600" cy="9836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776633" y="376251"/>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365584"/>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565001" y="167151"/>
            <a:ext cx="389367" cy="390100"/>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51" name="Google Shape;851;p18"/>
          <p:cNvGrpSpPr/>
          <p:nvPr/>
        </p:nvGrpSpPr>
        <p:grpSpPr>
          <a:xfrm>
            <a:off x="2184986" y="744217"/>
            <a:ext cx="390815" cy="391184"/>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58" name="Google Shape;858;p18"/>
          <p:cNvGrpSpPr/>
          <p:nvPr/>
        </p:nvGrpSpPr>
        <p:grpSpPr>
          <a:xfrm>
            <a:off x="2122334" y="483467"/>
            <a:ext cx="233351" cy="36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62" name="Google Shape;862;p18"/>
          <p:cNvCxnSpPr/>
          <p:nvPr/>
        </p:nvCxnSpPr>
        <p:spPr>
          <a:xfrm flipH="1">
            <a:off x="10868433" y="9167"/>
            <a:ext cx="1336800" cy="6592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10431834" y="269833"/>
            <a:ext cx="775733" cy="776467"/>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0" name="Google Shape;870;p18"/>
          <p:cNvGrpSpPr/>
          <p:nvPr/>
        </p:nvGrpSpPr>
        <p:grpSpPr>
          <a:xfrm flipH="1">
            <a:off x="11598201" y="1489985"/>
            <a:ext cx="389367" cy="390100"/>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5" name="Google Shape;875;p18"/>
          <p:cNvGrpSpPr/>
          <p:nvPr/>
        </p:nvGrpSpPr>
        <p:grpSpPr>
          <a:xfrm>
            <a:off x="11571134" y="2109067"/>
            <a:ext cx="233351" cy="36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879" name="Google Shape;879;p18"/>
          <p:cNvCxnSpPr/>
          <p:nvPr/>
        </p:nvCxnSpPr>
        <p:spPr>
          <a:xfrm flipH="1">
            <a:off x="6802272" y="60174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8313072" y="5989767"/>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10063372" y="58773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11829405" y="5324733"/>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9705272" y="6017433"/>
            <a:ext cx="775733" cy="776467"/>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90" name="Google Shape;890;p18"/>
          <p:cNvGrpSpPr/>
          <p:nvPr/>
        </p:nvGrpSpPr>
        <p:grpSpPr>
          <a:xfrm>
            <a:off x="8132606" y="5787285"/>
            <a:ext cx="389367" cy="390100"/>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95" name="Google Shape;895;p18"/>
          <p:cNvGrpSpPr/>
          <p:nvPr/>
        </p:nvGrpSpPr>
        <p:grpSpPr>
          <a:xfrm>
            <a:off x="11723706" y="5753367"/>
            <a:ext cx="233333" cy="233333"/>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00" name="Google Shape;900;p18"/>
          <p:cNvGrpSpPr/>
          <p:nvPr/>
        </p:nvGrpSpPr>
        <p:grpSpPr>
          <a:xfrm flipH="1">
            <a:off x="6630373" y="6210067"/>
            <a:ext cx="390815" cy="391184"/>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07" name="Google Shape;907;p18"/>
          <p:cNvGrpSpPr/>
          <p:nvPr/>
        </p:nvGrpSpPr>
        <p:grpSpPr>
          <a:xfrm>
            <a:off x="11629073" y="5523233"/>
            <a:ext cx="233351" cy="36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277030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807233" y="512064"/>
            <a:ext cx="6583600" cy="1438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6400"/>
            </a:lvl1pPr>
            <a:lvl2pPr lvl="1">
              <a:spcBef>
                <a:spcPts val="0"/>
              </a:spcBef>
              <a:spcAft>
                <a:spcPts val="0"/>
              </a:spcAft>
              <a:buNone/>
              <a:defRPr sz="6400"/>
            </a:lvl2pPr>
            <a:lvl3pPr lvl="2">
              <a:spcBef>
                <a:spcPts val="0"/>
              </a:spcBef>
              <a:spcAft>
                <a:spcPts val="0"/>
              </a:spcAft>
              <a:buNone/>
              <a:defRPr sz="6400"/>
            </a:lvl3pPr>
            <a:lvl4pPr lvl="3">
              <a:spcBef>
                <a:spcPts val="0"/>
              </a:spcBef>
              <a:spcAft>
                <a:spcPts val="0"/>
              </a:spcAft>
              <a:buNone/>
              <a:defRPr sz="6400"/>
            </a:lvl4pPr>
            <a:lvl5pPr lvl="4">
              <a:spcBef>
                <a:spcPts val="0"/>
              </a:spcBef>
              <a:spcAft>
                <a:spcPts val="0"/>
              </a:spcAft>
              <a:buNone/>
              <a:defRPr sz="6400"/>
            </a:lvl5pPr>
            <a:lvl6pPr lvl="5">
              <a:spcBef>
                <a:spcPts val="0"/>
              </a:spcBef>
              <a:spcAft>
                <a:spcPts val="0"/>
              </a:spcAft>
              <a:buNone/>
              <a:defRPr sz="6400"/>
            </a:lvl6pPr>
            <a:lvl7pPr lvl="6">
              <a:spcBef>
                <a:spcPts val="0"/>
              </a:spcBef>
              <a:spcAft>
                <a:spcPts val="0"/>
              </a:spcAft>
              <a:buNone/>
              <a:defRPr sz="6400"/>
            </a:lvl7pPr>
            <a:lvl8pPr lvl="7">
              <a:spcBef>
                <a:spcPts val="0"/>
              </a:spcBef>
              <a:spcAft>
                <a:spcPts val="0"/>
              </a:spcAft>
              <a:buNone/>
              <a:defRPr sz="6400"/>
            </a:lvl8pPr>
            <a:lvl9pPr lvl="8">
              <a:spcBef>
                <a:spcPts val="0"/>
              </a:spcBef>
              <a:spcAft>
                <a:spcPts val="0"/>
              </a:spcAft>
              <a:buNone/>
              <a:defRPr sz="6400"/>
            </a:lvl9pPr>
          </a:lstStyle>
          <a:p>
            <a:endParaRPr/>
          </a:p>
        </p:txBody>
      </p:sp>
      <p:sp>
        <p:nvSpPr>
          <p:cNvPr id="913" name="Google Shape;913;p19"/>
          <p:cNvSpPr txBox="1">
            <a:spLocks noGrp="1"/>
          </p:cNvSpPr>
          <p:nvPr>
            <p:ph type="subTitle" idx="1"/>
          </p:nvPr>
        </p:nvSpPr>
        <p:spPr>
          <a:xfrm>
            <a:off x="4023360" y="2279904"/>
            <a:ext cx="4133200" cy="1914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2133">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3319167" y="4885600"/>
            <a:ext cx="5548800" cy="10164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0"/>
              </a:spcBef>
              <a:spcAft>
                <a:spcPts val="0"/>
              </a:spcAft>
              <a:buNone/>
            </a:pPr>
            <a:r>
              <a:rPr lang="en" sz="1467">
                <a:solidFill>
                  <a:schemeClr val="accent1"/>
                </a:solidFill>
                <a:latin typeface="Barlow Semi Condensed Medium"/>
                <a:ea typeface="Barlow Semi Condensed Medium"/>
                <a:cs typeface="Barlow Semi Condensed Medium"/>
                <a:sym typeface="Barlow Semi Condensed Medium"/>
              </a:rPr>
              <a:t>CREDITS:</a:t>
            </a:r>
            <a:r>
              <a:rPr lang="en" sz="1467">
                <a:solidFill>
                  <a:schemeClr val="dk2"/>
                </a:solidFill>
                <a:latin typeface="Barlow Semi Condensed"/>
                <a:ea typeface="Barlow Semi Condensed"/>
                <a:cs typeface="Barlow Semi Condensed"/>
                <a:sym typeface="Barlow Semi Condensed"/>
              </a:rPr>
              <a:t> This presentation template was created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467">
                <a:solidFill>
                  <a:schemeClr val="dk2"/>
                </a:solidFill>
                <a:latin typeface="Barlow Semi Condensed"/>
                <a:ea typeface="Barlow Semi Condensed"/>
                <a:cs typeface="Barlow Semi Condensed"/>
                <a:sym typeface="Barlow Semi Condensed"/>
              </a:rPr>
              <a:t>, including icons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467">
                <a:solidFill>
                  <a:schemeClr val="dk2"/>
                </a:solidFill>
                <a:latin typeface="Barlow Semi Condensed"/>
                <a:ea typeface="Barlow Semi Condensed"/>
                <a:cs typeface="Barlow Semi Condensed"/>
                <a:sym typeface="Barlow Semi Condensed"/>
              </a:rPr>
              <a:t>, infographics &amp; images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467">
                <a:solidFill>
                  <a:schemeClr val="dk2"/>
                </a:solidFill>
                <a:latin typeface="Barlow Semi Condensed"/>
                <a:ea typeface="Barlow Semi Condensed"/>
                <a:cs typeface="Barlow Semi Condensed"/>
                <a:sym typeface="Barlow Semi Condensed"/>
              </a:rPr>
              <a:t> and illustrations by </a:t>
            </a:r>
            <a:r>
              <a:rPr lang="en" sz="1467">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sz="24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sz="2400">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9692944" y="44327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9575211" y="2776533"/>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9643244" y="9818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10891244" y="-88800"/>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9876444" y="1713233"/>
            <a:ext cx="775733" cy="776467"/>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26" name="Google Shape;926;p19"/>
          <p:cNvGrpSpPr/>
          <p:nvPr/>
        </p:nvGrpSpPr>
        <p:grpSpPr>
          <a:xfrm rot="5400000" flipH="1">
            <a:off x="10492961" y="3672267"/>
            <a:ext cx="389367" cy="390100"/>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31" name="Google Shape;931;p19"/>
          <p:cNvGrpSpPr/>
          <p:nvPr/>
        </p:nvGrpSpPr>
        <p:grpSpPr>
          <a:xfrm rot="5400000" flipH="1">
            <a:off x="10683278" y="237567"/>
            <a:ext cx="233333" cy="233333"/>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36" name="Google Shape;936;p19"/>
          <p:cNvGrpSpPr/>
          <p:nvPr/>
        </p:nvGrpSpPr>
        <p:grpSpPr>
          <a:xfrm rot="5400000">
            <a:off x="10068911" y="5173235"/>
            <a:ext cx="390815" cy="391184"/>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43" name="Google Shape;943;p19"/>
          <p:cNvGrpSpPr/>
          <p:nvPr/>
        </p:nvGrpSpPr>
        <p:grpSpPr>
          <a:xfrm rot="5400000" flipH="1">
            <a:off x="11012070" y="430859"/>
            <a:ext cx="233351" cy="36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947" name="Google Shape;947;p19"/>
          <p:cNvCxnSpPr/>
          <p:nvPr/>
        </p:nvCxnSpPr>
        <p:spPr>
          <a:xfrm rot="5400000" flipH="1">
            <a:off x="987800" y="3464433"/>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1129467" y="4738667"/>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474367" y="5535000"/>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828634" y="5416033"/>
            <a:ext cx="775733" cy="776467"/>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57" name="Google Shape;957;p19"/>
          <p:cNvGrpSpPr/>
          <p:nvPr/>
        </p:nvGrpSpPr>
        <p:grpSpPr>
          <a:xfrm rot="5400000">
            <a:off x="1977101" y="4467734"/>
            <a:ext cx="389367" cy="390100"/>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62" name="Google Shape;962;p19"/>
          <p:cNvGrpSpPr/>
          <p:nvPr/>
        </p:nvGrpSpPr>
        <p:grpSpPr>
          <a:xfrm rot="5400000">
            <a:off x="2126834" y="6387100"/>
            <a:ext cx="233333" cy="233333"/>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67" name="Google Shape;967;p19"/>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68" name="Google Shape;968;p19"/>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69" name="Google Shape;969;p19"/>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0" name="Google Shape;970;p19"/>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1" name="Google Shape;971;p19"/>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2" name="Google Shape;972;p19"/>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973" name="Google Shape;973;p19"/>
          <p:cNvGrpSpPr/>
          <p:nvPr/>
        </p:nvGrpSpPr>
        <p:grpSpPr>
          <a:xfrm rot="5400000">
            <a:off x="2268159" y="2020508"/>
            <a:ext cx="233351" cy="36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77" name="Google Shape;977;p19"/>
          <p:cNvGrpSpPr/>
          <p:nvPr/>
        </p:nvGrpSpPr>
        <p:grpSpPr>
          <a:xfrm rot="5400000">
            <a:off x="2426026" y="6082775"/>
            <a:ext cx="233351" cy="36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81" name="Google Shape;981;p19"/>
          <p:cNvGrpSpPr/>
          <p:nvPr/>
        </p:nvGrpSpPr>
        <p:grpSpPr>
          <a:xfrm rot="5400000">
            <a:off x="544793" y="5521041"/>
            <a:ext cx="233351" cy="36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39479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ed numbers">
  <p:cSld name="Highlighted numbers">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3767328" y="938784"/>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87" name="Google Shape;987;p20"/>
          <p:cNvSpPr txBox="1">
            <a:spLocks noGrp="1"/>
          </p:cNvSpPr>
          <p:nvPr>
            <p:ph type="subTitle" idx="1"/>
          </p:nvPr>
        </p:nvSpPr>
        <p:spPr>
          <a:xfrm>
            <a:off x="3767328" y="1633728"/>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3767328" y="2913888"/>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89" name="Google Shape;989;p20"/>
          <p:cNvSpPr txBox="1">
            <a:spLocks noGrp="1"/>
          </p:cNvSpPr>
          <p:nvPr>
            <p:ph type="subTitle" idx="3"/>
          </p:nvPr>
        </p:nvSpPr>
        <p:spPr>
          <a:xfrm>
            <a:off x="3767328" y="3596640"/>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3767328" y="4864608"/>
            <a:ext cx="4645200" cy="756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991" name="Google Shape;991;p20"/>
          <p:cNvSpPr txBox="1">
            <a:spLocks noGrp="1"/>
          </p:cNvSpPr>
          <p:nvPr>
            <p:ph type="subTitle" idx="5"/>
          </p:nvPr>
        </p:nvSpPr>
        <p:spPr>
          <a:xfrm>
            <a:off x="3779520" y="5559552"/>
            <a:ext cx="4645200" cy="365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9692944" y="4432733"/>
            <a:ext cx="1510800" cy="4084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9575211" y="2776533"/>
            <a:ext cx="1789600" cy="4204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9643244" y="981833"/>
            <a:ext cx="1776000" cy="5228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10891244" y="-88800"/>
            <a:ext cx="365200" cy="5428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9876444" y="1713233"/>
            <a:ext cx="775733" cy="776467"/>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03" name="Google Shape;1003;p20"/>
          <p:cNvGrpSpPr/>
          <p:nvPr/>
        </p:nvGrpSpPr>
        <p:grpSpPr>
          <a:xfrm rot="5400000" flipH="1">
            <a:off x="10492961" y="3672267"/>
            <a:ext cx="389367" cy="390100"/>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08" name="Google Shape;1008;p20"/>
          <p:cNvGrpSpPr/>
          <p:nvPr/>
        </p:nvGrpSpPr>
        <p:grpSpPr>
          <a:xfrm rot="5400000" flipH="1">
            <a:off x="10683278" y="237567"/>
            <a:ext cx="233333" cy="233333"/>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13" name="Google Shape;1013;p20"/>
          <p:cNvGrpSpPr/>
          <p:nvPr/>
        </p:nvGrpSpPr>
        <p:grpSpPr>
          <a:xfrm rot="5400000">
            <a:off x="10068911" y="5173235"/>
            <a:ext cx="390815" cy="391184"/>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20" name="Google Shape;1020;p20"/>
          <p:cNvGrpSpPr/>
          <p:nvPr/>
        </p:nvGrpSpPr>
        <p:grpSpPr>
          <a:xfrm rot="5400000" flipH="1">
            <a:off x="11012070" y="430859"/>
            <a:ext cx="233351" cy="36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024" name="Google Shape;1024;p20"/>
          <p:cNvCxnSpPr/>
          <p:nvPr/>
        </p:nvCxnSpPr>
        <p:spPr>
          <a:xfrm rot="5400000" flipH="1">
            <a:off x="987800" y="3464433"/>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1129467" y="4738667"/>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474367" y="5535000"/>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828634" y="5416033"/>
            <a:ext cx="775733" cy="776467"/>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34" name="Google Shape;1034;p20"/>
          <p:cNvGrpSpPr/>
          <p:nvPr/>
        </p:nvGrpSpPr>
        <p:grpSpPr>
          <a:xfrm rot="5400000">
            <a:off x="1977101" y="4467734"/>
            <a:ext cx="389367" cy="390100"/>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39" name="Google Shape;1039;p20"/>
          <p:cNvGrpSpPr/>
          <p:nvPr/>
        </p:nvGrpSpPr>
        <p:grpSpPr>
          <a:xfrm rot="5400000">
            <a:off x="2126834" y="6387100"/>
            <a:ext cx="233333" cy="233333"/>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44" name="Google Shape;1044;p20"/>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5" name="Google Shape;1045;p20"/>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6" name="Google Shape;1046;p20"/>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7" name="Google Shape;1047;p20"/>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 name="Google Shape;1048;p20"/>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9" name="Google Shape;1049;p20"/>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050" name="Google Shape;1050;p20"/>
          <p:cNvGrpSpPr/>
          <p:nvPr/>
        </p:nvGrpSpPr>
        <p:grpSpPr>
          <a:xfrm rot="5400000">
            <a:off x="2268159" y="2020508"/>
            <a:ext cx="233351" cy="36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54" name="Google Shape;1054;p20"/>
          <p:cNvGrpSpPr/>
          <p:nvPr/>
        </p:nvGrpSpPr>
        <p:grpSpPr>
          <a:xfrm rot="5400000">
            <a:off x="2426026" y="6082775"/>
            <a:ext cx="233351" cy="36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58" name="Google Shape;1058;p20"/>
          <p:cNvGrpSpPr/>
          <p:nvPr/>
        </p:nvGrpSpPr>
        <p:grpSpPr>
          <a:xfrm rot="5400000">
            <a:off x="544793" y="5521041"/>
            <a:ext cx="233351" cy="36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956402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of text 3">
  <p:cSld name="Three columns of text 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3950208" y="451104"/>
            <a:ext cx="42916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348948" y="-1544"/>
            <a:ext cx="11400435" cy="53088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084" name="Google Shape;1084;p21"/>
          <p:cNvSpPr txBox="1">
            <a:spLocks noGrp="1"/>
          </p:cNvSpPr>
          <p:nvPr>
            <p:ph type="subTitle" idx="1"/>
          </p:nvPr>
        </p:nvSpPr>
        <p:spPr>
          <a:xfrm>
            <a:off x="1877567" y="1380372"/>
            <a:ext cx="2912000" cy="60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877567" y="1782608"/>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877567" y="3079301"/>
            <a:ext cx="2912000" cy="60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877567" y="3479972"/>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877567" y="4783527"/>
            <a:ext cx="2912000" cy="60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877567" y="5185756"/>
            <a:ext cx="2912000" cy="814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3611511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of text 4">
  <p:cSld name="Three columns of text 4">
    <p:spTree>
      <p:nvGrpSpPr>
        <p:cNvPr id="1" name="Shape 1090"/>
        <p:cNvGrpSpPr/>
        <p:nvPr/>
      </p:nvGrpSpPr>
      <p:grpSpPr>
        <a:xfrm>
          <a:off x="0" y="0"/>
          <a:ext cx="0" cy="0"/>
          <a:chOff x="0" y="0"/>
          <a:chExt cx="0" cy="0"/>
        </a:xfrm>
      </p:grpSpPr>
      <p:cxnSp>
        <p:nvCxnSpPr>
          <p:cNvPr id="1091" name="Google Shape;1091;p22"/>
          <p:cNvCxnSpPr/>
          <p:nvPr/>
        </p:nvCxnSpPr>
        <p:spPr>
          <a:xfrm>
            <a:off x="787267" y="5787467"/>
            <a:ext cx="893600" cy="564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944233" y="457033"/>
            <a:ext cx="6303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5776733"/>
            <a:ext cx="787600" cy="8852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575634" y="5578367"/>
            <a:ext cx="389367" cy="390100"/>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9" name="Google Shape;1099;p22"/>
          <p:cNvGrpSpPr/>
          <p:nvPr/>
        </p:nvGrpSpPr>
        <p:grpSpPr>
          <a:xfrm>
            <a:off x="1434386" y="6139567"/>
            <a:ext cx="390815" cy="391184"/>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06" name="Google Shape;1106;p22"/>
          <p:cNvCxnSpPr/>
          <p:nvPr/>
        </p:nvCxnSpPr>
        <p:spPr>
          <a:xfrm rot="10800000">
            <a:off x="9595967" y="393467"/>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11138767" y="-88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10752367" y="702567"/>
            <a:ext cx="775733" cy="776467"/>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15" name="Google Shape;1115;p22"/>
          <p:cNvGrpSpPr/>
          <p:nvPr/>
        </p:nvGrpSpPr>
        <p:grpSpPr>
          <a:xfrm>
            <a:off x="9378501" y="227834"/>
            <a:ext cx="389367" cy="390100"/>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0" name="Google Shape;1120;p22"/>
          <p:cNvGrpSpPr/>
          <p:nvPr/>
        </p:nvGrpSpPr>
        <p:grpSpPr>
          <a:xfrm>
            <a:off x="11677267" y="306200"/>
            <a:ext cx="233333" cy="233333"/>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5" name="Google Shape;1125;p22"/>
          <p:cNvGrpSpPr/>
          <p:nvPr/>
        </p:nvGrpSpPr>
        <p:grpSpPr>
          <a:xfrm>
            <a:off x="11320067" y="227833"/>
            <a:ext cx="233351" cy="36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9" name="Google Shape;1129;p22"/>
          <p:cNvGrpSpPr/>
          <p:nvPr/>
        </p:nvGrpSpPr>
        <p:grpSpPr>
          <a:xfrm>
            <a:off x="10555134" y="1499467"/>
            <a:ext cx="233351" cy="36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33" name="Google Shape;1133;p22"/>
          <p:cNvSpPr txBox="1">
            <a:spLocks noGrp="1"/>
          </p:cNvSpPr>
          <p:nvPr>
            <p:ph type="subTitle" idx="1"/>
          </p:nvPr>
        </p:nvSpPr>
        <p:spPr>
          <a:xfrm>
            <a:off x="7522464" y="3657600"/>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4852416" y="2182368"/>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2182368" y="2999232"/>
            <a:ext cx="2487200" cy="536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7522464" y="4108704"/>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4852416" y="2633472"/>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2182368" y="3462528"/>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4105450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889504" y="4072128"/>
            <a:ext cx="6412800" cy="1512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5979326" y="5910667"/>
            <a:ext cx="233351" cy="36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5" name="Google Shape;115;p4"/>
          <p:cNvSpPr txBox="1">
            <a:spLocks noGrp="1"/>
          </p:cNvSpPr>
          <p:nvPr>
            <p:ph type="title"/>
          </p:nvPr>
        </p:nvSpPr>
        <p:spPr>
          <a:xfrm>
            <a:off x="2889504" y="3304032"/>
            <a:ext cx="64128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577134" y="0"/>
            <a:ext cx="11037733" cy="68876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4166205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3377184" y="451104"/>
            <a:ext cx="54500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952867" y="1536200"/>
            <a:ext cx="10274000" cy="4706000"/>
          </a:xfrm>
          <a:prstGeom prst="rect">
            <a:avLst/>
          </a:prstGeom>
          <a:noFill/>
          <a:ln>
            <a:noFill/>
          </a:ln>
        </p:spPr>
        <p:txBody>
          <a:bodyPr spcFirstLastPara="1" wrap="square" lIns="91425" tIns="91425" rIns="91425" bIns="91425" anchor="ctr" anchorCtr="0">
            <a:noAutofit/>
          </a:bodyPr>
          <a:lstStyle>
            <a:lvl1pPr marL="609585" lvl="0" indent="-406390" rtl="0">
              <a:spcBef>
                <a:spcPts val="0"/>
              </a:spcBef>
              <a:spcAft>
                <a:spcPts val="0"/>
              </a:spcAft>
              <a:buClr>
                <a:srgbClr val="434343"/>
              </a:buClr>
              <a:buSzPts val="1200"/>
              <a:buFont typeface="Barlow Semi Condensed Medium"/>
              <a:buAutoNum type="arabicPeriod"/>
              <a:defRPr sz="1600">
                <a:solidFill>
                  <a:schemeClr val="dk2"/>
                </a:solidFill>
                <a:latin typeface="Barlow Semi Condensed"/>
                <a:ea typeface="Barlow Semi Condensed"/>
                <a:cs typeface="Barlow Semi Condensed"/>
                <a:sym typeface="Barlow Semi Condensed"/>
              </a:defRPr>
            </a:lvl1pPr>
            <a:lvl2pPr marL="1219170" lvl="1"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828754" lvl="2"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2438339" lvl="3" indent="-40639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3047924" lvl="4"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3657509" lvl="5"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4267093" lvl="6" indent="-40639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4876678" lvl="7" indent="-40639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5486263" lvl="8" indent="-40639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404000" y="4479167"/>
            <a:ext cx="202400" cy="12764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5776733"/>
            <a:ext cx="595600" cy="8852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400985" y="5557067"/>
            <a:ext cx="389367" cy="390100"/>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49" name="Google Shape;1149;p23"/>
          <p:cNvGrpSpPr/>
          <p:nvPr/>
        </p:nvGrpSpPr>
        <p:grpSpPr>
          <a:xfrm>
            <a:off x="198386" y="4299067"/>
            <a:ext cx="390815" cy="391184"/>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56" name="Google Shape;1156;p23"/>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10752367" y="702567"/>
            <a:ext cx="775733" cy="776467"/>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65" name="Google Shape;1165;p23"/>
          <p:cNvGrpSpPr/>
          <p:nvPr/>
        </p:nvGrpSpPr>
        <p:grpSpPr>
          <a:xfrm>
            <a:off x="9378501" y="227834"/>
            <a:ext cx="389367" cy="390100"/>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0" name="Google Shape;1170;p23"/>
          <p:cNvGrpSpPr/>
          <p:nvPr/>
        </p:nvGrpSpPr>
        <p:grpSpPr>
          <a:xfrm>
            <a:off x="11677267" y="306200"/>
            <a:ext cx="233333" cy="233333"/>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5" name="Google Shape;1175;p23"/>
          <p:cNvGrpSpPr/>
          <p:nvPr/>
        </p:nvGrpSpPr>
        <p:grpSpPr>
          <a:xfrm>
            <a:off x="11320067" y="227833"/>
            <a:ext cx="233351" cy="36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79" name="Google Shape;1179;p23"/>
          <p:cNvGrpSpPr/>
          <p:nvPr/>
        </p:nvGrpSpPr>
        <p:grpSpPr>
          <a:xfrm>
            <a:off x="10555134" y="1499467"/>
            <a:ext cx="233351" cy="36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3663925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965000" y="702567"/>
            <a:ext cx="102620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787267" y="5787467"/>
            <a:ext cx="893600" cy="564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5776733"/>
            <a:ext cx="787600" cy="8852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575634" y="5578367"/>
            <a:ext cx="389367" cy="390100"/>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92" name="Google Shape;1192;p24"/>
          <p:cNvGrpSpPr/>
          <p:nvPr/>
        </p:nvGrpSpPr>
        <p:grpSpPr>
          <a:xfrm>
            <a:off x="1434386" y="6139567"/>
            <a:ext cx="390815" cy="391184"/>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199" name="Google Shape;1199;p24"/>
          <p:cNvCxnSpPr/>
          <p:nvPr/>
        </p:nvCxnSpPr>
        <p:spPr>
          <a:xfrm rot="10800000">
            <a:off x="9595967" y="393467"/>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11138767" y="-88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10752367" y="702567"/>
            <a:ext cx="775733" cy="776467"/>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08" name="Google Shape;1208;p24"/>
          <p:cNvGrpSpPr/>
          <p:nvPr/>
        </p:nvGrpSpPr>
        <p:grpSpPr>
          <a:xfrm>
            <a:off x="9378501" y="227834"/>
            <a:ext cx="389367" cy="390100"/>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13" name="Google Shape;1213;p24"/>
          <p:cNvGrpSpPr/>
          <p:nvPr/>
        </p:nvGrpSpPr>
        <p:grpSpPr>
          <a:xfrm>
            <a:off x="11677267" y="306200"/>
            <a:ext cx="233333" cy="233333"/>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18" name="Google Shape;1218;p24"/>
          <p:cNvGrpSpPr/>
          <p:nvPr/>
        </p:nvGrpSpPr>
        <p:grpSpPr>
          <a:xfrm>
            <a:off x="11320067" y="227833"/>
            <a:ext cx="233351" cy="36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22" name="Google Shape;1222;p24"/>
          <p:cNvGrpSpPr/>
          <p:nvPr/>
        </p:nvGrpSpPr>
        <p:grpSpPr>
          <a:xfrm>
            <a:off x="10555134" y="1499467"/>
            <a:ext cx="233351" cy="36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217909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1194800" y="2645933"/>
            <a:ext cx="4609600" cy="17228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cxnSp>
        <p:nvCxnSpPr>
          <p:cNvPr id="1228" name="Google Shape;1228;p25"/>
          <p:cNvCxnSpPr/>
          <p:nvPr/>
        </p:nvCxnSpPr>
        <p:spPr>
          <a:xfrm>
            <a:off x="2194567" y="697500"/>
            <a:ext cx="2230000" cy="168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1070733" y="706233"/>
            <a:ext cx="1106000" cy="9912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86933"/>
            <a:ext cx="1062000" cy="1584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665867" y="1279567"/>
            <a:ext cx="775733" cy="776467"/>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38" name="Google Shape;1238;p25"/>
          <p:cNvGrpSpPr/>
          <p:nvPr/>
        </p:nvGrpSpPr>
        <p:grpSpPr>
          <a:xfrm flipH="1">
            <a:off x="2000534" y="517467"/>
            <a:ext cx="389367" cy="390100"/>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43" name="Google Shape;1243;p25"/>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4" name="Google Shape;1244;p25"/>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5" name="Google Shape;1245;p25"/>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6" name="Google Shape;1246;p25"/>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7" name="Google Shape;1247;p25"/>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8" name="Google Shape;1248;p25"/>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249" name="Google Shape;1249;p25"/>
          <p:cNvGrpSpPr/>
          <p:nvPr/>
        </p:nvGrpSpPr>
        <p:grpSpPr>
          <a:xfrm flipH="1">
            <a:off x="4702817" y="481467"/>
            <a:ext cx="233351" cy="36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3" name="Google Shape;1253;p25"/>
          <p:cNvGrpSpPr/>
          <p:nvPr/>
        </p:nvGrpSpPr>
        <p:grpSpPr>
          <a:xfrm flipH="1">
            <a:off x="640550" y="323600"/>
            <a:ext cx="233351" cy="36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7" name="Google Shape;1257;p25"/>
          <p:cNvGrpSpPr/>
          <p:nvPr/>
        </p:nvGrpSpPr>
        <p:grpSpPr>
          <a:xfrm flipH="1">
            <a:off x="1202283" y="2204833"/>
            <a:ext cx="233351" cy="36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261" name="Google Shape;1261;p25"/>
          <p:cNvCxnSpPr/>
          <p:nvPr/>
        </p:nvCxnSpPr>
        <p:spPr>
          <a:xfrm>
            <a:off x="1055200" y="5616533"/>
            <a:ext cx="1542800" cy="7236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5627233"/>
            <a:ext cx="1055200" cy="11152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665867" y="5254567"/>
            <a:ext cx="775733" cy="776467"/>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70" name="Google Shape;1270;p25"/>
          <p:cNvGrpSpPr/>
          <p:nvPr/>
        </p:nvGrpSpPr>
        <p:grpSpPr>
          <a:xfrm rot="10800000">
            <a:off x="2426101" y="6115667"/>
            <a:ext cx="389367" cy="390100"/>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75" name="Google Shape;1275;p25"/>
          <p:cNvGrpSpPr/>
          <p:nvPr/>
        </p:nvGrpSpPr>
        <p:grpSpPr>
          <a:xfrm rot="10800000">
            <a:off x="283367" y="6194067"/>
            <a:ext cx="233333" cy="233333"/>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80" name="Google Shape;1280;p25"/>
          <p:cNvGrpSpPr/>
          <p:nvPr/>
        </p:nvGrpSpPr>
        <p:grpSpPr>
          <a:xfrm rot="10800000">
            <a:off x="640550" y="6469767"/>
            <a:ext cx="233351" cy="36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84" name="Google Shape;1284;p25"/>
          <p:cNvGrpSpPr/>
          <p:nvPr/>
        </p:nvGrpSpPr>
        <p:grpSpPr>
          <a:xfrm rot="10800000">
            <a:off x="1405483" y="5198133"/>
            <a:ext cx="233351" cy="36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3238110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965000" y="702567"/>
            <a:ext cx="10262000" cy="7636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10812000" y="668367"/>
            <a:ext cx="983600" cy="9836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776633" y="376251"/>
            <a:ext cx="1617200" cy="5636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365584"/>
            <a:ext cx="776800" cy="8724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565001" y="167151"/>
            <a:ext cx="389367" cy="390100"/>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98" name="Google Shape;1298;p26"/>
          <p:cNvGrpSpPr/>
          <p:nvPr/>
        </p:nvGrpSpPr>
        <p:grpSpPr>
          <a:xfrm>
            <a:off x="2184986" y="744217"/>
            <a:ext cx="390815" cy="391184"/>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05" name="Google Shape;1305;p26"/>
          <p:cNvGrpSpPr/>
          <p:nvPr/>
        </p:nvGrpSpPr>
        <p:grpSpPr>
          <a:xfrm>
            <a:off x="2122334" y="483467"/>
            <a:ext cx="233351" cy="36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09" name="Google Shape;1309;p26"/>
          <p:cNvCxnSpPr/>
          <p:nvPr/>
        </p:nvCxnSpPr>
        <p:spPr>
          <a:xfrm flipH="1">
            <a:off x="10868433" y="9167"/>
            <a:ext cx="1336800" cy="6592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10431834" y="269833"/>
            <a:ext cx="775733" cy="776467"/>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17" name="Google Shape;1317;p26"/>
          <p:cNvGrpSpPr/>
          <p:nvPr/>
        </p:nvGrpSpPr>
        <p:grpSpPr>
          <a:xfrm flipH="1">
            <a:off x="11598201" y="1489985"/>
            <a:ext cx="389367" cy="390100"/>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22" name="Google Shape;1322;p26"/>
          <p:cNvGrpSpPr/>
          <p:nvPr/>
        </p:nvGrpSpPr>
        <p:grpSpPr>
          <a:xfrm>
            <a:off x="11571134" y="2109067"/>
            <a:ext cx="233351" cy="36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0908075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326"/>
        <p:cNvGrpSpPr/>
        <p:nvPr/>
      </p:nvGrpSpPr>
      <p:grpSpPr>
        <a:xfrm>
          <a:off x="0" y="0"/>
          <a:ext cx="0" cy="0"/>
          <a:chOff x="0" y="0"/>
          <a:chExt cx="0" cy="0"/>
        </a:xfrm>
      </p:grpSpPr>
      <p:cxnSp>
        <p:nvCxnSpPr>
          <p:cNvPr id="1327" name="Google Shape;1327;p27"/>
          <p:cNvCxnSpPr/>
          <p:nvPr/>
        </p:nvCxnSpPr>
        <p:spPr>
          <a:xfrm rot="5400000">
            <a:off x="9692944" y="4432733"/>
            <a:ext cx="1510800" cy="4084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9575211" y="2776533"/>
            <a:ext cx="1789600" cy="4204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9643244" y="981833"/>
            <a:ext cx="1776000" cy="5228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10891244" y="-88800"/>
            <a:ext cx="365200" cy="5428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9876444" y="1713233"/>
            <a:ext cx="775733" cy="776467"/>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38" name="Google Shape;1338;p27"/>
          <p:cNvGrpSpPr/>
          <p:nvPr/>
        </p:nvGrpSpPr>
        <p:grpSpPr>
          <a:xfrm rot="5400000" flipH="1">
            <a:off x="10492961" y="3672267"/>
            <a:ext cx="389367" cy="390100"/>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3" name="Google Shape;1343;p27"/>
          <p:cNvGrpSpPr/>
          <p:nvPr/>
        </p:nvGrpSpPr>
        <p:grpSpPr>
          <a:xfrm rot="5400000" flipH="1">
            <a:off x="10683278" y="237567"/>
            <a:ext cx="233333" cy="233333"/>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8" name="Google Shape;1348;p27"/>
          <p:cNvGrpSpPr/>
          <p:nvPr/>
        </p:nvGrpSpPr>
        <p:grpSpPr>
          <a:xfrm rot="5400000">
            <a:off x="10068911" y="5173235"/>
            <a:ext cx="390815" cy="391184"/>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55" name="Google Shape;1355;p27"/>
          <p:cNvGrpSpPr/>
          <p:nvPr/>
        </p:nvGrpSpPr>
        <p:grpSpPr>
          <a:xfrm rot="5400000" flipH="1">
            <a:off x="11012070" y="430859"/>
            <a:ext cx="233351" cy="36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59" name="Google Shape;1359;p27"/>
          <p:cNvCxnSpPr/>
          <p:nvPr/>
        </p:nvCxnSpPr>
        <p:spPr>
          <a:xfrm rot="5400000" flipH="1">
            <a:off x="987800" y="3464433"/>
            <a:ext cx="2230000" cy="168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1129467" y="4738667"/>
            <a:ext cx="1106000" cy="9912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474367" y="5535000"/>
            <a:ext cx="1062000" cy="1584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828634" y="5416033"/>
            <a:ext cx="775733" cy="776467"/>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69" name="Google Shape;1369;p27"/>
          <p:cNvGrpSpPr/>
          <p:nvPr/>
        </p:nvGrpSpPr>
        <p:grpSpPr>
          <a:xfrm rot="5400000">
            <a:off x="1977101" y="4467734"/>
            <a:ext cx="389367" cy="390100"/>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74" name="Google Shape;1374;p27"/>
          <p:cNvGrpSpPr/>
          <p:nvPr/>
        </p:nvGrpSpPr>
        <p:grpSpPr>
          <a:xfrm rot="5400000">
            <a:off x="2126834" y="6387100"/>
            <a:ext cx="233333" cy="233333"/>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79" name="Google Shape;1379;p27"/>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0" name="Google Shape;1380;p27"/>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1" name="Google Shape;1381;p27"/>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2" name="Google Shape;1382;p27"/>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3" name="Google Shape;1383;p27"/>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4" name="Google Shape;1384;p27"/>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85" name="Google Shape;1385;p27"/>
          <p:cNvGrpSpPr/>
          <p:nvPr/>
        </p:nvGrpSpPr>
        <p:grpSpPr>
          <a:xfrm rot="5400000">
            <a:off x="2268159" y="2020508"/>
            <a:ext cx="233351" cy="36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89" name="Google Shape;1389;p27"/>
          <p:cNvGrpSpPr/>
          <p:nvPr/>
        </p:nvGrpSpPr>
        <p:grpSpPr>
          <a:xfrm rot="5400000">
            <a:off x="2426026" y="6082775"/>
            <a:ext cx="233351" cy="36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93" name="Google Shape;1393;p27"/>
          <p:cNvGrpSpPr/>
          <p:nvPr/>
        </p:nvGrpSpPr>
        <p:grpSpPr>
          <a:xfrm rot="5400000">
            <a:off x="544793" y="5521041"/>
            <a:ext cx="233351" cy="36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88778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1397"/>
        <p:cNvGrpSpPr/>
        <p:nvPr/>
      </p:nvGrpSpPr>
      <p:grpSpPr>
        <a:xfrm>
          <a:off x="0" y="0"/>
          <a:ext cx="0" cy="0"/>
          <a:chOff x="0" y="0"/>
          <a:chExt cx="0" cy="0"/>
        </a:xfrm>
      </p:grpSpPr>
      <p:grpSp>
        <p:nvGrpSpPr>
          <p:cNvPr id="1398" name="Google Shape;1398;p28"/>
          <p:cNvGrpSpPr/>
          <p:nvPr/>
        </p:nvGrpSpPr>
        <p:grpSpPr>
          <a:xfrm>
            <a:off x="348948" y="-1544"/>
            <a:ext cx="11400435" cy="53088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32829040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1418"/>
        <p:cNvGrpSpPr/>
        <p:nvPr/>
      </p:nvGrpSpPr>
      <p:grpSpPr>
        <a:xfrm>
          <a:off x="0" y="0"/>
          <a:ext cx="0" cy="0"/>
          <a:chOff x="0" y="0"/>
          <a:chExt cx="0" cy="0"/>
        </a:xfrm>
      </p:grpSpPr>
      <p:grpSp>
        <p:nvGrpSpPr>
          <p:cNvPr id="1419" name="Google Shape;1419;p29"/>
          <p:cNvGrpSpPr/>
          <p:nvPr/>
        </p:nvGrpSpPr>
        <p:grpSpPr>
          <a:xfrm>
            <a:off x="577134" y="0"/>
            <a:ext cx="11037733" cy="68876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500972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2">
  <p:cSld name="Main point 2">
    <p:spTree>
      <p:nvGrpSpPr>
        <p:cNvPr id="1" name="Shape 1546"/>
        <p:cNvGrpSpPr/>
        <p:nvPr/>
      </p:nvGrpSpPr>
      <p:grpSpPr>
        <a:xfrm>
          <a:off x="0" y="0"/>
          <a:ext cx="0" cy="0"/>
          <a:chOff x="0" y="0"/>
          <a:chExt cx="0" cy="0"/>
        </a:xfrm>
      </p:grpSpPr>
      <p:grpSp>
        <p:nvGrpSpPr>
          <p:cNvPr id="1547" name="Google Shape;1547;p31"/>
          <p:cNvGrpSpPr/>
          <p:nvPr/>
        </p:nvGrpSpPr>
        <p:grpSpPr>
          <a:xfrm>
            <a:off x="1799502" y="797889"/>
            <a:ext cx="8604973" cy="4841515"/>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50" name="Google Shape;1550;p31"/>
          <p:cNvSpPr txBox="1">
            <a:spLocks noGrp="1"/>
          </p:cNvSpPr>
          <p:nvPr>
            <p:ph type="title"/>
          </p:nvPr>
        </p:nvSpPr>
        <p:spPr>
          <a:xfrm>
            <a:off x="3499104" y="1358037"/>
            <a:ext cx="5206000" cy="253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endParaRPr/>
          </a:p>
        </p:txBody>
      </p:sp>
      <p:grpSp>
        <p:nvGrpSpPr>
          <p:cNvPr id="1551" name="Google Shape;1551;p31"/>
          <p:cNvGrpSpPr/>
          <p:nvPr/>
        </p:nvGrpSpPr>
        <p:grpSpPr>
          <a:xfrm>
            <a:off x="-9156" y="-8833"/>
            <a:ext cx="12203123" cy="6802733"/>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618" name="Google Shape;1618;p31"/>
          <p:cNvSpPr txBox="1">
            <a:spLocks noGrp="1"/>
          </p:cNvSpPr>
          <p:nvPr>
            <p:ph type="subTitle" idx="1"/>
          </p:nvPr>
        </p:nvSpPr>
        <p:spPr>
          <a:xfrm>
            <a:off x="4852400" y="3462528"/>
            <a:ext cx="2487200" cy="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Tree>
    <p:extLst>
      <p:ext uri="{BB962C8B-B14F-4D97-AF65-F5344CB8AC3E}">
        <p14:creationId xmlns:p14="http://schemas.microsoft.com/office/powerpoint/2010/main" val="9632005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2508467" y="1662467"/>
            <a:ext cx="2844400" cy="46992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accent1"/>
              </a:buClr>
              <a:buSzPts val="1400"/>
              <a:buChar char="●"/>
              <a:defRPr sz="1600">
                <a:solidFill>
                  <a:schemeClr val="dk2"/>
                </a:solidFill>
                <a:latin typeface="Barlow Semi Condensed"/>
                <a:ea typeface="Barlow Semi Condensed"/>
                <a:cs typeface="Barlow Semi Condensed"/>
                <a:sym typeface="Barlow Semi Condensed"/>
              </a:defRPr>
            </a:lvl1pPr>
            <a:lvl2pPr marL="1219170" lvl="1"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828754" lvl="2"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2438339" lvl="3"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3047924" lvl="4"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3657509" lvl="5"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4267093" lvl="6"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4876678" lvl="7"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5486263" lvl="8"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5627100" y="1662467"/>
            <a:ext cx="4133200" cy="4699200"/>
          </a:xfrm>
          <a:prstGeom prst="rect">
            <a:avLst/>
          </a:prstGeom>
          <a:noFill/>
          <a:ln>
            <a:noFill/>
          </a:ln>
        </p:spPr>
        <p:txBody>
          <a:bodyPr spcFirstLastPara="1" wrap="square" lIns="91425" tIns="91425" rIns="91425" bIns="91425" anchor="t" anchorCtr="0">
            <a:noAutofit/>
          </a:bodyPr>
          <a:lstStyle>
            <a:lvl1pPr marL="609585" lvl="0" indent="-423323" rtl="0">
              <a:spcBef>
                <a:spcPts val="0"/>
              </a:spcBef>
              <a:spcAft>
                <a:spcPts val="0"/>
              </a:spcAft>
              <a:buClr>
                <a:schemeClr val="accent1"/>
              </a:buClr>
              <a:buSzPts val="1400"/>
              <a:buChar char="●"/>
              <a:defRPr sz="1600">
                <a:solidFill>
                  <a:schemeClr val="dk2"/>
                </a:solidFill>
                <a:latin typeface="Barlow Semi Condensed"/>
                <a:ea typeface="Barlow Semi Condensed"/>
                <a:cs typeface="Barlow Semi Condensed"/>
                <a:sym typeface="Barlow Semi Condensed"/>
              </a:defRPr>
            </a:lvl1pPr>
            <a:lvl2pPr marL="1219170" lvl="1"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828754" lvl="2"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2438339" lvl="3"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3047924" lvl="4"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3657509" lvl="5"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4267093" lvl="6"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4876678" lvl="7"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5486263" lvl="8" indent="-423323"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3377184" y="451104"/>
            <a:ext cx="5450000" cy="7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577134" y="0"/>
            <a:ext cx="11037733" cy="68876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92234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2410228" y="451100"/>
            <a:ext cx="7371600" cy="816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6608064" y="3377184"/>
            <a:ext cx="2779600" cy="1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791968" y="3377184"/>
            <a:ext cx="2779600" cy="181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6608064" y="2962656"/>
            <a:ext cx="2779600" cy="378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defRPr>
            </a:lvl2pPr>
            <a:lvl3pPr lvl="2" algn="ctr" rtl="0">
              <a:spcBef>
                <a:spcPts val="0"/>
              </a:spcBef>
              <a:spcAft>
                <a:spcPts val="0"/>
              </a:spcAft>
              <a:buNone/>
              <a:defRPr sz="2133">
                <a:solidFill>
                  <a:schemeClr val="accent1"/>
                </a:solidFill>
              </a:defRPr>
            </a:lvl3pPr>
            <a:lvl4pPr lvl="3" algn="ctr" rtl="0">
              <a:spcBef>
                <a:spcPts val="0"/>
              </a:spcBef>
              <a:spcAft>
                <a:spcPts val="0"/>
              </a:spcAft>
              <a:buNone/>
              <a:defRPr sz="2133">
                <a:solidFill>
                  <a:schemeClr val="accent1"/>
                </a:solidFill>
              </a:defRPr>
            </a:lvl4pPr>
            <a:lvl5pPr lvl="4" algn="ctr" rtl="0">
              <a:spcBef>
                <a:spcPts val="0"/>
              </a:spcBef>
              <a:spcAft>
                <a:spcPts val="0"/>
              </a:spcAft>
              <a:buNone/>
              <a:defRPr sz="2133">
                <a:solidFill>
                  <a:schemeClr val="accent1"/>
                </a:solidFill>
              </a:defRPr>
            </a:lvl5pPr>
            <a:lvl6pPr lvl="5" algn="ctr" rtl="0">
              <a:spcBef>
                <a:spcPts val="0"/>
              </a:spcBef>
              <a:spcAft>
                <a:spcPts val="0"/>
              </a:spcAft>
              <a:buNone/>
              <a:defRPr sz="2133">
                <a:solidFill>
                  <a:schemeClr val="accent1"/>
                </a:solidFill>
              </a:defRPr>
            </a:lvl6pPr>
            <a:lvl7pPr lvl="6" algn="ctr" rtl="0">
              <a:spcBef>
                <a:spcPts val="0"/>
              </a:spcBef>
              <a:spcAft>
                <a:spcPts val="0"/>
              </a:spcAft>
              <a:buNone/>
              <a:defRPr sz="2133">
                <a:solidFill>
                  <a:schemeClr val="accent1"/>
                </a:solidFill>
              </a:defRPr>
            </a:lvl7pPr>
            <a:lvl8pPr lvl="7" algn="ctr" rtl="0">
              <a:spcBef>
                <a:spcPts val="0"/>
              </a:spcBef>
              <a:spcAft>
                <a:spcPts val="0"/>
              </a:spcAft>
              <a:buNone/>
              <a:defRPr sz="2133">
                <a:solidFill>
                  <a:schemeClr val="accent1"/>
                </a:solidFill>
              </a:defRPr>
            </a:lvl8pPr>
            <a:lvl9pPr lvl="8" algn="ctr" rtl="0">
              <a:spcBef>
                <a:spcPts val="0"/>
              </a:spcBef>
              <a:spcAft>
                <a:spcPts val="0"/>
              </a:spcAft>
              <a:buNone/>
              <a:defRPr sz="2133">
                <a:solidFill>
                  <a:schemeClr val="accent1"/>
                </a:solidFill>
              </a:defRPr>
            </a:lvl9pPr>
          </a:lstStyle>
          <a:p>
            <a:endParaRPr/>
          </a:p>
        </p:txBody>
      </p:sp>
      <p:sp>
        <p:nvSpPr>
          <p:cNvPr id="180" name="Google Shape;180;p5"/>
          <p:cNvSpPr txBox="1">
            <a:spLocks noGrp="1"/>
          </p:cNvSpPr>
          <p:nvPr>
            <p:ph type="subTitle" idx="4"/>
          </p:nvPr>
        </p:nvSpPr>
        <p:spPr>
          <a:xfrm>
            <a:off x="2791968" y="2938272"/>
            <a:ext cx="2779600" cy="41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133">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2133">
                <a:solidFill>
                  <a:schemeClr val="accent1"/>
                </a:solidFill>
              </a:defRPr>
            </a:lvl2pPr>
            <a:lvl3pPr lvl="2" algn="ctr" rtl="0">
              <a:spcBef>
                <a:spcPts val="0"/>
              </a:spcBef>
              <a:spcAft>
                <a:spcPts val="0"/>
              </a:spcAft>
              <a:buNone/>
              <a:defRPr sz="2133">
                <a:solidFill>
                  <a:schemeClr val="accent1"/>
                </a:solidFill>
              </a:defRPr>
            </a:lvl3pPr>
            <a:lvl4pPr lvl="3" algn="ctr" rtl="0">
              <a:spcBef>
                <a:spcPts val="0"/>
              </a:spcBef>
              <a:spcAft>
                <a:spcPts val="0"/>
              </a:spcAft>
              <a:buNone/>
              <a:defRPr sz="2133">
                <a:solidFill>
                  <a:schemeClr val="accent1"/>
                </a:solidFill>
              </a:defRPr>
            </a:lvl4pPr>
            <a:lvl5pPr lvl="4" algn="ctr" rtl="0">
              <a:spcBef>
                <a:spcPts val="0"/>
              </a:spcBef>
              <a:spcAft>
                <a:spcPts val="0"/>
              </a:spcAft>
              <a:buNone/>
              <a:defRPr sz="2133">
                <a:solidFill>
                  <a:schemeClr val="accent1"/>
                </a:solidFill>
              </a:defRPr>
            </a:lvl5pPr>
            <a:lvl6pPr lvl="5" algn="ctr" rtl="0">
              <a:spcBef>
                <a:spcPts val="0"/>
              </a:spcBef>
              <a:spcAft>
                <a:spcPts val="0"/>
              </a:spcAft>
              <a:buNone/>
              <a:defRPr sz="2133">
                <a:solidFill>
                  <a:schemeClr val="accent1"/>
                </a:solidFill>
              </a:defRPr>
            </a:lvl6pPr>
            <a:lvl7pPr lvl="6" algn="ctr" rtl="0">
              <a:spcBef>
                <a:spcPts val="0"/>
              </a:spcBef>
              <a:spcAft>
                <a:spcPts val="0"/>
              </a:spcAft>
              <a:buNone/>
              <a:defRPr sz="2133">
                <a:solidFill>
                  <a:schemeClr val="accent1"/>
                </a:solidFill>
              </a:defRPr>
            </a:lvl7pPr>
            <a:lvl8pPr lvl="7" algn="ctr" rtl="0">
              <a:spcBef>
                <a:spcPts val="0"/>
              </a:spcBef>
              <a:spcAft>
                <a:spcPts val="0"/>
              </a:spcAft>
              <a:buNone/>
              <a:defRPr sz="2133">
                <a:solidFill>
                  <a:schemeClr val="accent1"/>
                </a:solidFill>
              </a:defRPr>
            </a:lvl8pPr>
            <a:lvl9pPr lvl="8" algn="ctr" rtl="0">
              <a:spcBef>
                <a:spcPts val="0"/>
              </a:spcBef>
              <a:spcAft>
                <a:spcPts val="0"/>
              </a:spcAft>
              <a:buNone/>
              <a:defRPr sz="2133">
                <a:solidFill>
                  <a:schemeClr val="accent1"/>
                </a:solidFill>
              </a:defRPr>
            </a:lvl9pPr>
          </a:lstStyle>
          <a:p>
            <a:endParaRPr/>
          </a:p>
        </p:txBody>
      </p:sp>
      <p:sp>
        <p:nvSpPr>
          <p:cNvPr id="181" name="Google Shape;181;p5"/>
          <p:cNvSpPr txBox="1">
            <a:spLocks noGrp="1"/>
          </p:cNvSpPr>
          <p:nvPr>
            <p:ph type="title" idx="5" hasCustomPrompt="1"/>
          </p:nvPr>
        </p:nvSpPr>
        <p:spPr>
          <a:xfrm>
            <a:off x="3706368" y="2170176"/>
            <a:ext cx="963200" cy="6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182" name="Google Shape;182;p5"/>
          <p:cNvSpPr txBox="1">
            <a:spLocks noGrp="1"/>
          </p:cNvSpPr>
          <p:nvPr>
            <p:ph type="title" idx="6" hasCustomPrompt="1"/>
          </p:nvPr>
        </p:nvSpPr>
        <p:spPr>
          <a:xfrm>
            <a:off x="7522464" y="2170176"/>
            <a:ext cx="963200" cy="6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000"/>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grpSp>
        <p:nvGrpSpPr>
          <p:cNvPr id="183" name="Google Shape;183;p5"/>
          <p:cNvGrpSpPr/>
          <p:nvPr/>
        </p:nvGrpSpPr>
        <p:grpSpPr>
          <a:xfrm>
            <a:off x="577134" y="0"/>
            <a:ext cx="11037733" cy="68876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99841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2431300" y="451104"/>
            <a:ext cx="7329200" cy="763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577134" y="0"/>
            <a:ext cx="11037733" cy="68876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9592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1072896" y="2645664"/>
            <a:ext cx="4389200" cy="182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2533">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2533">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2533">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2533">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2533">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2533">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2533">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2533">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2533">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1072896" y="4425696"/>
            <a:ext cx="4389200" cy="5364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2133">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2194567" y="697500"/>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1070733" y="706233"/>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869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665867" y="1279567"/>
            <a:ext cx="775733" cy="776467"/>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6" name="Google Shape;316;p7"/>
          <p:cNvGrpSpPr/>
          <p:nvPr/>
        </p:nvGrpSpPr>
        <p:grpSpPr>
          <a:xfrm flipH="1">
            <a:off x="2000534" y="517467"/>
            <a:ext cx="389367" cy="390100"/>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21" name="Google Shape;321;p7"/>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2" name="Google Shape;322;p7"/>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3" name="Google Shape;323;p7"/>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4" name="Google Shape;324;p7"/>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7"/>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6" name="Google Shape;326;p7"/>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27" name="Google Shape;327;p7"/>
          <p:cNvGrpSpPr/>
          <p:nvPr/>
        </p:nvGrpSpPr>
        <p:grpSpPr>
          <a:xfrm flipH="1">
            <a:off x="4702817" y="481467"/>
            <a:ext cx="233351" cy="36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1" name="Google Shape;331;p7"/>
          <p:cNvGrpSpPr/>
          <p:nvPr/>
        </p:nvGrpSpPr>
        <p:grpSpPr>
          <a:xfrm flipH="1">
            <a:off x="640550" y="323600"/>
            <a:ext cx="233351" cy="36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5" name="Google Shape;335;p7"/>
          <p:cNvGrpSpPr/>
          <p:nvPr/>
        </p:nvGrpSpPr>
        <p:grpSpPr>
          <a:xfrm flipH="1">
            <a:off x="1202283" y="2204833"/>
            <a:ext cx="233351" cy="36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339" name="Google Shape;339;p7"/>
          <p:cNvCxnSpPr/>
          <p:nvPr/>
        </p:nvCxnSpPr>
        <p:spPr>
          <a:xfrm>
            <a:off x="1055200" y="5616533"/>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56272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665867" y="5254567"/>
            <a:ext cx="775733" cy="776467"/>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8" name="Google Shape;348;p7"/>
          <p:cNvGrpSpPr/>
          <p:nvPr/>
        </p:nvGrpSpPr>
        <p:grpSpPr>
          <a:xfrm rot="10800000">
            <a:off x="2426101" y="6115667"/>
            <a:ext cx="389367" cy="390100"/>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3" name="Google Shape;353;p7"/>
          <p:cNvGrpSpPr/>
          <p:nvPr/>
        </p:nvGrpSpPr>
        <p:grpSpPr>
          <a:xfrm rot="10800000">
            <a:off x="283367" y="6194067"/>
            <a:ext cx="233333" cy="233333"/>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8" name="Google Shape;358;p7"/>
          <p:cNvGrpSpPr/>
          <p:nvPr/>
        </p:nvGrpSpPr>
        <p:grpSpPr>
          <a:xfrm rot="10800000">
            <a:off x="640550" y="6469767"/>
            <a:ext cx="233351" cy="36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2" name="Google Shape;362;p7"/>
          <p:cNvGrpSpPr/>
          <p:nvPr/>
        </p:nvGrpSpPr>
        <p:grpSpPr>
          <a:xfrm rot="10800000">
            <a:off x="1405483" y="5198133"/>
            <a:ext cx="233351" cy="36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792140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66"/>
        <p:cNvGrpSpPr/>
        <p:nvPr/>
      </p:nvGrpSpPr>
      <p:grpSpPr>
        <a:xfrm>
          <a:off x="0" y="0"/>
          <a:ext cx="0" cy="0"/>
          <a:chOff x="0" y="0"/>
          <a:chExt cx="0" cy="0"/>
        </a:xfrm>
      </p:grpSpPr>
      <p:grpSp>
        <p:nvGrpSpPr>
          <p:cNvPr id="367" name="Google Shape;367;p8"/>
          <p:cNvGrpSpPr/>
          <p:nvPr/>
        </p:nvGrpSpPr>
        <p:grpSpPr>
          <a:xfrm>
            <a:off x="1799502" y="797889"/>
            <a:ext cx="8604973" cy="4841515"/>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70" name="Google Shape;370;p8"/>
          <p:cNvSpPr txBox="1">
            <a:spLocks noGrp="1"/>
          </p:cNvSpPr>
          <p:nvPr>
            <p:ph type="title"/>
          </p:nvPr>
        </p:nvSpPr>
        <p:spPr>
          <a:xfrm>
            <a:off x="3499104" y="2161004"/>
            <a:ext cx="5206000" cy="2536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9733"/>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endParaRPr/>
          </a:p>
        </p:txBody>
      </p:sp>
      <p:grpSp>
        <p:nvGrpSpPr>
          <p:cNvPr id="371" name="Google Shape;371;p8"/>
          <p:cNvGrpSpPr/>
          <p:nvPr/>
        </p:nvGrpSpPr>
        <p:grpSpPr>
          <a:xfrm>
            <a:off x="-9156" y="-8833"/>
            <a:ext cx="12203123" cy="6802733"/>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893436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1194816" y="2718816"/>
            <a:ext cx="4754800" cy="1816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440" name="Google Shape;440;p9"/>
          <p:cNvSpPr txBox="1">
            <a:spLocks noGrp="1"/>
          </p:cNvSpPr>
          <p:nvPr>
            <p:ph type="body" idx="1"/>
          </p:nvPr>
        </p:nvSpPr>
        <p:spPr>
          <a:xfrm>
            <a:off x="6532200" y="1095800"/>
            <a:ext cx="4128000" cy="4638400"/>
          </a:xfrm>
          <a:prstGeom prst="rect">
            <a:avLst/>
          </a:prstGeom>
          <a:noFill/>
          <a:ln>
            <a:noFill/>
          </a:ln>
        </p:spPr>
        <p:txBody>
          <a:bodyPr spcFirstLastPara="1" wrap="square" lIns="91425" tIns="91425" rIns="91425" bIns="91425" anchor="t" anchorCtr="0">
            <a:noAutofit/>
          </a:bodyPr>
          <a:lstStyle>
            <a:lvl1pPr marL="609585" lvl="0"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1219170" lvl="1"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828754" lvl="2"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2438339" lvl="3"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3047924" lvl="4"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3657509" lvl="5"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4267093" lvl="6"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4876678" lvl="7"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5486263" lvl="8" indent="-423323">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2194567" y="697500"/>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1070733" y="706233"/>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86933"/>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665867" y="1279567"/>
            <a:ext cx="775733" cy="776467"/>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1" name="Google Shape;451;p9"/>
          <p:cNvGrpSpPr/>
          <p:nvPr/>
        </p:nvGrpSpPr>
        <p:grpSpPr>
          <a:xfrm flipH="1">
            <a:off x="2000534" y="517467"/>
            <a:ext cx="389367" cy="390100"/>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56" name="Google Shape;456;p9"/>
          <p:cNvSpPr/>
          <p:nvPr/>
        </p:nvSpPr>
        <p:spPr>
          <a:xfrm flipH="1">
            <a:off x="4221708" y="663510"/>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7" name="Google Shape;457;p9"/>
          <p:cNvSpPr/>
          <p:nvPr/>
        </p:nvSpPr>
        <p:spPr>
          <a:xfrm flipH="1">
            <a:off x="4218719" y="660133"/>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8" name="Google Shape;458;p9"/>
          <p:cNvSpPr/>
          <p:nvPr/>
        </p:nvSpPr>
        <p:spPr>
          <a:xfrm flipH="1">
            <a:off x="4270374" y="71217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59" name="Google Shape;459;p9"/>
          <p:cNvSpPr/>
          <p:nvPr/>
        </p:nvSpPr>
        <p:spPr>
          <a:xfrm flipH="1">
            <a:off x="4267368" y="708803"/>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0" name="Google Shape;460;p9"/>
          <p:cNvSpPr/>
          <p:nvPr/>
        </p:nvSpPr>
        <p:spPr>
          <a:xfrm flipH="1">
            <a:off x="4323522" y="764946"/>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1" name="Google Shape;461;p9"/>
          <p:cNvSpPr/>
          <p:nvPr/>
        </p:nvSpPr>
        <p:spPr>
          <a:xfrm flipH="1">
            <a:off x="4320146" y="76195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62" name="Google Shape;462;p9"/>
          <p:cNvGrpSpPr/>
          <p:nvPr/>
        </p:nvGrpSpPr>
        <p:grpSpPr>
          <a:xfrm flipH="1">
            <a:off x="4702817" y="481467"/>
            <a:ext cx="233351" cy="36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6" name="Google Shape;466;p9"/>
          <p:cNvGrpSpPr/>
          <p:nvPr/>
        </p:nvGrpSpPr>
        <p:grpSpPr>
          <a:xfrm flipH="1">
            <a:off x="640550" y="323600"/>
            <a:ext cx="233351" cy="36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0" name="Google Shape;470;p9"/>
          <p:cNvGrpSpPr/>
          <p:nvPr/>
        </p:nvGrpSpPr>
        <p:grpSpPr>
          <a:xfrm flipH="1">
            <a:off x="1202283" y="2204833"/>
            <a:ext cx="233351" cy="36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74" name="Google Shape;474;p9"/>
          <p:cNvCxnSpPr/>
          <p:nvPr/>
        </p:nvCxnSpPr>
        <p:spPr>
          <a:xfrm>
            <a:off x="1055200" y="5616533"/>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56272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665867" y="5254567"/>
            <a:ext cx="775733" cy="776467"/>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83" name="Google Shape;483;p9"/>
          <p:cNvGrpSpPr/>
          <p:nvPr/>
        </p:nvGrpSpPr>
        <p:grpSpPr>
          <a:xfrm rot="10800000">
            <a:off x="2426101" y="6115667"/>
            <a:ext cx="389367" cy="390100"/>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88" name="Google Shape;488;p9"/>
          <p:cNvGrpSpPr/>
          <p:nvPr/>
        </p:nvGrpSpPr>
        <p:grpSpPr>
          <a:xfrm rot="10800000">
            <a:off x="283367" y="6194067"/>
            <a:ext cx="233333" cy="233333"/>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3" name="Google Shape;493;p9"/>
          <p:cNvGrpSpPr/>
          <p:nvPr/>
        </p:nvGrpSpPr>
        <p:grpSpPr>
          <a:xfrm rot="10800000">
            <a:off x="640550" y="6469767"/>
            <a:ext cx="233351" cy="36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7" name="Google Shape;497;p9"/>
          <p:cNvGrpSpPr/>
          <p:nvPr/>
        </p:nvGrpSpPr>
        <p:grpSpPr>
          <a:xfrm rot="10800000">
            <a:off x="1405483" y="5198133"/>
            <a:ext cx="233351" cy="36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558038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496067" y="2596896"/>
            <a:ext cx="3718400" cy="1816800"/>
          </a:xfrm>
          <a:prstGeom prst="rect">
            <a:avLst/>
          </a:prstGeom>
          <a:noFill/>
          <a:ln>
            <a:noFill/>
          </a:ln>
        </p:spPr>
        <p:txBody>
          <a:bodyPr spcFirstLastPara="1" wrap="square" lIns="91425" tIns="91425" rIns="91425" bIns="91425" anchor="ctr" anchorCtr="0">
            <a:noAutofit/>
          </a:bodyPr>
          <a:lstStyle>
            <a:lvl1pPr marL="609585" lvl="0" indent="-304792">
              <a:lnSpc>
                <a:spcPct val="100000"/>
              </a:lnSpc>
              <a:spcBef>
                <a:spcPts val="0"/>
              </a:spcBef>
              <a:spcAft>
                <a:spcPts val="0"/>
              </a:spcAft>
              <a:buClr>
                <a:schemeClr val="dk2"/>
              </a:buClr>
              <a:buSzPts val="1600"/>
              <a:buFont typeface="Barlow Semi Condensed"/>
              <a:buNone/>
              <a:defRPr sz="2133">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800800" y="463296"/>
            <a:ext cx="6596000" cy="78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787267" y="5787467"/>
            <a:ext cx="1617200" cy="5636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10633" y="5776800"/>
            <a:ext cx="776800" cy="8724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575634" y="5578367"/>
            <a:ext cx="389367" cy="390100"/>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1" name="Google Shape;511;p10"/>
          <p:cNvGrpSpPr/>
          <p:nvPr/>
        </p:nvGrpSpPr>
        <p:grpSpPr>
          <a:xfrm>
            <a:off x="2195619" y="6155433"/>
            <a:ext cx="390815" cy="391184"/>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518" name="Google Shape;518;p10"/>
          <p:cNvCxnSpPr/>
          <p:nvPr/>
        </p:nvCxnSpPr>
        <p:spPr>
          <a:xfrm rot="10800000">
            <a:off x="9595967" y="393467"/>
            <a:ext cx="1542800" cy="7236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11138767" y="-8833"/>
            <a:ext cx="1055200" cy="11152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10752367" y="702567"/>
            <a:ext cx="775733" cy="776467"/>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7" name="Google Shape;527;p10"/>
          <p:cNvGrpSpPr/>
          <p:nvPr/>
        </p:nvGrpSpPr>
        <p:grpSpPr>
          <a:xfrm>
            <a:off x="9378501" y="227834"/>
            <a:ext cx="389367" cy="390100"/>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2" name="Google Shape;532;p10"/>
          <p:cNvGrpSpPr/>
          <p:nvPr/>
        </p:nvGrpSpPr>
        <p:grpSpPr>
          <a:xfrm>
            <a:off x="11677267" y="306200"/>
            <a:ext cx="233333" cy="233333"/>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7" name="Google Shape;537;p10"/>
          <p:cNvGrpSpPr/>
          <p:nvPr/>
        </p:nvGrpSpPr>
        <p:grpSpPr>
          <a:xfrm>
            <a:off x="11320067" y="227833"/>
            <a:ext cx="233351" cy="36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1" name="Google Shape;541;p10"/>
          <p:cNvGrpSpPr/>
          <p:nvPr/>
        </p:nvGrpSpPr>
        <p:grpSpPr>
          <a:xfrm>
            <a:off x="10555134" y="1499467"/>
            <a:ext cx="233351" cy="36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102127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45"/>
        <p:cNvGrpSpPr/>
        <p:nvPr/>
      </p:nvGrpSpPr>
      <p:grpSpPr>
        <a:xfrm>
          <a:off x="0" y="0"/>
          <a:ext cx="0" cy="0"/>
          <a:chOff x="0" y="0"/>
          <a:chExt cx="0" cy="0"/>
        </a:xfrm>
      </p:grpSpPr>
      <p:grpSp>
        <p:nvGrpSpPr>
          <p:cNvPr id="546" name="Google Shape;546;p11"/>
          <p:cNvGrpSpPr/>
          <p:nvPr/>
        </p:nvGrpSpPr>
        <p:grpSpPr>
          <a:xfrm rot="10800000">
            <a:off x="2606431" y="1499792"/>
            <a:ext cx="6979139" cy="4092192"/>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50" name="Google Shape;550;p11"/>
          <p:cNvSpPr txBox="1">
            <a:spLocks noGrp="1"/>
          </p:cNvSpPr>
          <p:nvPr>
            <p:ph type="subTitle" idx="1"/>
          </p:nvPr>
        </p:nvSpPr>
        <p:spPr>
          <a:xfrm>
            <a:off x="4303776" y="3755136"/>
            <a:ext cx="3572400" cy="878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9692944" y="4432733"/>
            <a:ext cx="1510800" cy="4084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9575211" y="2776533"/>
            <a:ext cx="1789600" cy="4204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9643244" y="981833"/>
            <a:ext cx="1776000" cy="5228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10891244" y="-88800"/>
            <a:ext cx="365200" cy="5428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9876444" y="1713233"/>
            <a:ext cx="775733" cy="776467"/>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2" name="Google Shape;562;p11"/>
          <p:cNvGrpSpPr/>
          <p:nvPr/>
        </p:nvGrpSpPr>
        <p:grpSpPr>
          <a:xfrm rot="5400000" flipH="1">
            <a:off x="10492961" y="3672267"/>
            <a:ext cx="389367" cy="390100"/>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7" name="Google Shape;567;p11"/>
          <p:cNvGrpSpPr/>
          <p:nvPr/>
        </p:nvGrpSpPr>
        <p:grpSpPr>
          <a:xfrm rot="5400000" flipH="1">
            <a:off x="10683278" y="237567"/>
            <a:ext cx="233333" cy="233333"/>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2" name="Google Shape;572;p11"/>
          <p:cNvGrpSpPr/>
          <p:nvPr/>
        </p:nvGrpSpPr>
        <p:grpSpPr>
          <a:xfrm rot="5400000">
            <a:off x="10068911" y="5173235"/>
            <a:ext cx="390815" cy="391184"/>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79" name="Google Shape;579;p11"/>
          <p:cNvGrpSpPr/>
          <p:nvPr/>
        </p:nvGrpSpPr>
        <p:grpSpPr>
          <a:xfrm rot="5400000" flipH="1">
            <a:off x="11012070" y="430859"/>
            <a:ext cx="233351" cy="36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583" name="Google Shape;583;p11"/>
          <p:cNvCxnSpPr/>
          <p:nvPr/>
        </p:nvCxnSpPr>
        <p:spPr>
          <a:xfrm rot="5400000" flipH="1">
            <a:off x="987800" y="3464433"/>
            <a:ext cx="2230000" cy="168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1129467" y="4738667"/>
            <a:ext cx="1106000" cy="9912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474367" y="5535000"/>
            <a:ext cx="1062000" cy="1584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828634" y="5416033"/>
            <a:ext cx="775733" cy="776467"/>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3" name="Google Shape;593;p11"/>
          <p:cNvGrpSpPr/>
          <p:nvPr/>
        </p:nvGrpSpPr>
        <p:grpSpPr>
          <a:xfrm rot="5400000">
            <a:off x="1977101" y="4467734"/>
            <a:ext cx="389367" cy="390100"/>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8" name="Google Shape;598;p11"/>
          <p:cNvGrpSpPr/>
          <p:nvPr/>
        </p:nvGrpSpPr>
        <p:grpSpPr>
          <a:xfrm rot="5400000">
            <a:off x="2126834" y="6387100"/>
            <a:ext cx="233333" cy="233333"/>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3" name="Google Shape;603;p11"/>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4" name="Google Shape;604;p11"/>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5" name="Google Shape;605;p11"/>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6" name="Google Shape;606;p11"/>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7" name="Google Shape;607;p11"/>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08" name="Google Shape;608;p11"/>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609" name="Google Shape;609;p11"/>
          <p:cNvGrpSpPr/>
          <p:nvPr/>
        </p:nvGrpSpPr>
        <p:grpSpPr>
          <a:xfrm rot="5400000">
            <a:off x="2268159" y="2020508"/>
            <a:ext cx="233351" cy="36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3" name="Google Shape;613;p11"/>
          <p:cNvGrpSpPr/>
          <p:nvPr/>
        </p:nvGrpSpPr>
        <p:grpSpPr>
          <a:xfrm rot="5400000">
            <a:off x="2426026" y="6082775"/>
            <a:ext cx="233351" cy="36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17" name="Google Shape;617;p11"/>
          <p:cNvGrpSpPr/>
          <p:nvPr/>
        </p:nvGrpSpPr>
        <p:grpSpPr>
          <a:xfrm rot="5400000">
            <a:off x="544793" y="5521041"/>
            <a:ext cx="233351" cy="36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21" name="Google Shape;621;p11"/>
          <p:cNvSpPr txBox="1">
            <a:spLocks noGrp="1"/>
          </p:cNvSpPr>
          <p:nvPr>
            <p:ph type="title" hasCustomPrompt="1"/>
          </p:nvPr>
        </p:nvSpPr>
        <p:spPr>
          <a:xfrm>
            <a:off x="3499104" y="2743200"/>
            <a:ext cx="5206000" cy="104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2800"/>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Tree>
    <p:extLst>
      <p:ext uri="{BB962C8B-B14F-4D97-AF65-F5344CB8AC3E}">
        <p14:creationId xmlns:p14="http://schemas.microsoft.com/office/powerpoint/2010/main" val="608746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5000" y="702567"/>
            <a:ext cx="10262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extLst>
      <p:ext uri="{BB962C8B-B14F-4D97-AF65-F5344CB8AC3E}">
        <p14:creationId xmlns:p14="http://schemas.microsoft.com/office/powerpoint/2010/main" val="345398624"/>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90" r:id="rId27"/>
    <p:sldLayoutId id="2147483691"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15.tmp"/><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image" Target="../media/image17.tmp"/><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image" Target="../media/image19.tmp"/><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1.tmp"/><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22.tmp"/><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image" Target="../media/image24.tmp"/><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image" Target="../media/image25.tmp"/><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28.tmp"/><Relationship Id="rId2" Type="http://schemas.openxmlformats.org/officeDocument/2006/relationships/image" Target="../media/image27.tmp"/><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tmp"/><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www.thehindubusinessline.com/news/national/value-of-pharma-life-sciences-ecosystem-in-telangana-to-touch-100-billion-by-2025-minister-kt-rama-rao/article66548463.ece" TargetMode="External"/><Relationship Id="rId2" Type="http://schemas.openxmlformats.org/officeDocument/2006/relationships/hyperlink" Target="https://economictimes.indiatimes.com/news/india/telangana-attracts-40-bn-investments-in-8-years/articleshow/96688714.cms?from=mdr" TargetMode="Externa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l="-43000" t="-1000" b="-9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AD6BEC-50CB-0891-1D3A-F6FD3E7B3C0C}"/>
              </a:ext>
            </a:extLst>
          </p:cNvPr>
          <p:cNvSpPr txBox="1"/>
          <p:nvPr/>
        </p:nvSpPr>
        <p:spPr>
          <a:xfrm>
            <a:off x="7183607" y="1714428"/>
            <a:ext cx="4930816" cy="3139321"/>
          </a:xfrm>
          <a:prstGeom prst="rect">
            <a:avLst/>
          </a:prstGeom>
          <a:noFill/>
        </p:spPr>
        <p:txBody>
          <a:bodyPr wrap="square" rtlCol="0">
            <a:spAutoFit/>
          </a:bodyPr>
          <a:lstStyle/>
          <a:p>
            <a:r>
              <a:rPr lang="en-IN" sz="6000" b="1" dirty="0">
                <a:solidFill>
                  <a:srgbClr val="660033"/>
                </a:solidFill>
                <a:latin typeface="Berlin Sans FB Demi" panose="020E0802020502020306" pitchFamily="34" charset="0"/>
              </a:rPr>
              <a:t>TELANGANA</a:t>
            </a:r>
          </a:p>
          <a:p>
            <a:r>
              <a:rPr lang="en-IN" sz="6000" b="1" dirty="0">
                <a:solidFill>
                  <a:srgbClr val="660033"/>
                </a:solidFill>
                <a:latin typeface="Berlin Sans FB Demi" panose="020E0802020502020306" pitchFamily="34" charset="0"/>
              </a:rPr>
              <a:t>GROWTH</a:t>
            </a:r>
          </a:p>
          <a:p>
            <a:r>
              <a:rPr lang="en-IN" sz="6000" b="1" dirty="0">
                <a:solidFill>
                  <a:srgbClr val="660033"/>
                </a:solidFill>
                <a:latin typeface="Berlin Sans FB Demi" panose="020E0802020502020306" pitchFamily="34" charset="0"/>
              </a:rPr>
              <a:t>ANALYSIS</a:t>
            </a:r>
          </a:p>
          <a:p>
            <a:endParaRPr lang="en-IN" dirty="0"/>
          </a:p>
        </p:txBody>
      </p:sp>
      <p:pic>
        <p:nvPicPr>
          <p:cNvPr id="4" name="Picture 3">
            <a:extLst>
              <a:ext uri="{FF2B5EF4-FFF2-40B4-BE49-F238E27FC236}">
                <a16:creationId xmlns:a16="http://schemas.microsoft.com/office/drawing/2014/main" id="{40B2FCCF-B4F9-0489-488A-0317B3B289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09310" y="474603"/>
            <a:ext cx="1107968" cy="1043999"/>
          </a:xfrm>
          <a:prstGeom prst="rect">
            <a:avLst/>
          </a:prstGeom>
        </p:spPr>
      </p:pic>
      <p:sp>
        <p:nvSpPr>
          <p:cNvPr id="6" name="Google Shape;1885;p35">
            <a:extLst>
              <a:ext uri="{FF2B5EF4-FFF2-40B4-BE49-F238E27FC236}">
                <a16:creationId xmlns:a16="http://schemas.microsoft.com/office/drawing/2014/main" id="{D48AA159-B1AA-4E93-3F31-7F9B98ACC216}"/>
              </a:ext>
            </a:extLst>
          </p:cNvPr>
          <p:cNvSpPr txBox="1">
            <a:spLocks/>
          </p:cNvSpPr>
          <p:nvPr/>
        </p:nvSpPr>
        <p:spPr>
          <a:xfrm>
            <a:off x="8541492" y="5935510"/>
            <a:ext cx="3572931" cy="6046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gn="r">
              <a:buClr>
                <a:schemeClr val="dk1"/>
              </a:buClr>
              <a:buSzPts val="1100"/>
            </a:pPr>
            <a:r>
              <a:rPr lang="en-IN" sz="2000" kern="0">
                <a:solidFill>
                  <a:schemeClr val="accent2">
                    <a:lumMod val="10000"/>
                  </a:schemeClr>
                </a:solidFill>
              </a:rPr>
              <a:t>#Resume Project Challenge 7</a:t>
            </a:r>
          </a:p>
          <a:p>
            <a:pPr algn="r">
              <a:buClr>
                <a:schemeClr val="dk1"/>
              </a:buClr>
              <a:buSzPts val="1100"/>
            </a:pPr>
            <a:endParaRPr lang="en-IN" sz="2300" kern="0">
              <a:solidFill>
                <a:schemeClr val="accent1"/>
              </a:solidFill>
            </a:endParaRPr>
          </a:p>
          <a:p>
            <a:pPr algn="r"/>
            <a:endParaRPr lang="en-IN" sz="2300" kern="0" dirty="0">
              <a:solidFill>
                <a:schemeClr val="accent1"/>
              </a:solidFill>
            </a:endParaRPr>
          </a:p>
        </p:txBody>
      </p:sp>
      <p:sp>
        <p:nvSpPr>
          <p:cNvPr id="7" name="TextBox 6">
            <a:extLst>
              <a:ext uri="{FF2B5EF4-FFF2-40B4-BE49-F238E27FC236}">
                <a16:creationId xmlns:a16="http://schemas.microsoft.com/office/drawing/2014/main" id="{A08C5CB9-91A8-4DE7-3B75-427177C0A4C4}"/>
              </a:ext>
            </a:extLst>
          </p:cNvPr>
          <p:cNvSpPr txBox="1"/>
          <p:nvPr/>
        </p:nvSpPr>
        <p:spPr>
          <a:xfrm>
            <a:off x="7304180" y="5019411"/>
            <a:ext cx="2108512" cy="584775"/>
          </a:xfrm>
          <a:prstGeom prst="rect">
            <a:avLst/>
          </a:prstGeom>
          <a:noFill/>
        </p:spPr>
        <p:txBody>
          <a:bodyPr wrap="square">
            <a:spAutoFit/>
          </a:bodyPr>
          <a:lstStyle/>
          <a:p>
            <a:r>
              <a:rPr lang="en-IN" sz="1600" dirty="0">
                <a:solidFill>
                  <a:schemeClr val="accent2">
                    <a:lumMod val="10000"/>
                  </a:schemeClr>
                </a:solidFill>
              </a:rPr>
              <a:t>Presented by:</a:t>
            </a:r>
            <a:br>
              <a:rPr lang="en-IN" sz="1600" dirty="0">
                <a:solidFill>
                  <a:schemeClr val="accent2">
                    <a:lumMod val="10000"/>
                  </a:schemeClr>
                </a:solidFill>
              </a:rPr>
            </a:br>
            <a:r>
              <a:rPr lang="en-IN" sz="1600" dirty="0">
                <a:solidFill>
                  <a:schemeClr val="accent2">
                    <a:lumMod val="10000"/>
                  </a:schemeClr>
                </a:solidFill>
              </a:rPr>
              <a:t>Srushith Kumar</a:t>
            </a:r>
            <a:endParaRPr lang="en-IN" sz="1600" dirty="0"/>
          </a:p>
        </p:txBody>
      </p:sp>
      <p:sp>
        <p:nvSpPr>
          <p:cNvPr id="9" name="Rectangle 8">
            <a:extLst>
              <a:ext uri="{FF2B5EF4-FFF2-40B4-BE49-F238E27FC236}">
                <a16:creationId xmlns:a16="http://schemas.microsoft.com/office/drawing/2014/main" id="{EAE14620-F8C5-723E-E076-2C339C1A77F4}"/>
              </a:ext>
            </a:extLst>
          </p:cNvPr>
          <p:cNvSpPr/>
          <p:nvPr/>
        </p:nvSpPr>
        <p:spPr>
          <a:xfrm>
            <a:off x="12581608" y="0"/>
            <a:ext cx="466724"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68574726-3CF8-D3F1-5EB2-7039B87823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3450" y="326593"/>
            <a:ext cx="1391402" cy="1391402"/>
          </a:xfrm>
          <a:prstGeom prst="rect">
            <a:avLst/>
          </a:prstGeom>
        </p:spPr>
      </p:pic>
    </p:spTree>
    <p:extLst>
      <p:ext uri="{BB962C8B-B14F-4D97-AF65-F5344CB8AC3E}">
        <p14:creationId xmlns:p14="http://schemas.microsoft.com/office/powerpoint/2010/main" val="254247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3822B5-AAE9-6103-CD7C-5ADB978320B1}"/>
              </a:ext>
            </a:extLst>
          </p:cNvPr>
          <p:cNvSpPr txBox="1"/>
          <p:nvPr/>
        </p:nvSpPr>
        <p:spPr>
          <a:xfrm>
            <a:off x="438421" y="521239"/>
            <a:ext cx="10238544" cy="830997"/>
          </a:xfrm>
          <a:prstGeom prst="rect">
            <a:avLst/>
          </a:prstGeom>
          <a:noFill/>
        </p:spPr>
        <p:txBody>
          <a:bodyPr wrap="square" rtlCol="0">
            <a:spAutoFit/>
          </a:bodyPr>
          <a:lstStyle/>
          <a:p>
            <a:r>
              <a:rPr lang="en-US" sz="2400" b="1" dirty="0"/>
              <a:t>Categorized districts into three segments based on their stamp registration revenue generation during the fiscal year 2021 and 2022: </a:t>
            </a:r>
            <a:endParaRPr lang="en-IN" sz="2400" b="1" dirty="0"/>
          </a:p>
        </p:txBody>
      </p:sp>
      <p:graphicFrame>
        <p:nvGraphicFramePr>
          <p:cNvPr id="7" name="Table 6">
            <a:extLst>
              <a:ext uri="{FF2B5EF4-FFF2-40B4-BE49-F238E27FC236}">
                <a16:creationId xmlns:a16="http://schemas.microsoft.com/office/drawing/2014/main" id="{0BDF097F-D8F2-96CD-E4E6-BBE547E063BB}"/>
              </a:ext>
            </a:extLst>
          </p:cNvPr>
          <p:cNvGraphicFramePr>
            <a:graphicFrameLocks noGrp="1"/>
          </p:cNvGraphicFramePr>
          <p:nvPr>
            <p:extLst>
              <p:ext uri="{D42A27DB-BD31-4B8C-83A1-F6EECF244321}">
                <p14:modId xmlns:p14="http://schemas.microsoft.com/office/powerpoint/2010/main" val="1582559462"/>
              </p:ext>
            </p:extLst>
          </p:nvPr>
        </p:nvGraphicFramePr>
        <p:xfrm>
          <a:off x="944880" y="1615632"/>
          <a:ext cx="10399760" cy="4589049"/>
        </p:xfrm>
        <a:graphic>
          <a:graphicData uri="http://schemas.openxmlformats.org/drawingml/2006/table">
            <a:tbl>
              <a:tblPr firstRow="1">
                <a:tableStyleId>{073A0DAA-6AF3-43AB-8588-CEC1D06C72B9}</a:tableStyleId>
              </a:tblPr>
              <a:tblGrid>
                <a:gridCol w="3332480">
                  <a:extLst>
                    <a:ext uri="{9D8B030D-6E8A-4147-A177-3AD203B41FA5}">
                      <a16:colId xmlns:a16="http://schemas.microsoft.com/office/drawing/2014/main" val="3174558030"/>
                    </a:ext>
                  </a:extLst>
                </a:gridCol>
                <a:gridCol w="3566160">
                  <a:extLst>
                    <a:ext uri="{9D8B030D-6E8A-4147-A177-3AD203B41FA5}">
                      <a16:colId xmlns:a16="http://schemas.microsoft.com/office/drawing/2014/main" val="4107250384"/>
                    </a:ext>
                  </a:extLst>
                </a:gridCol>
                <a:gridCol w="3501120">
                  <a:extLst>
                    <a:ext uri="{9D8B030D-6E8A-4147-A177-3AD203B41FA5}">
                      <a16:colId xmlns:a16="http://schemas.microsoft.com/office/drawing/2014/main" val="67885305"/>
                    </a:ext>
                  </a:extLst>
                </a:gridCol>
              </a:tblGrid>
              <a:tr h="331315">
                <a:tc>
                  <a:txBody>
                    <a:bodyPr/>
                    <a:lstStyle/>
                    <a:p>
                      <a:pPr algn="ctr" fontAlgn="b"/>
                      <a:r>
                        <a:rPr lang="en-IN" sz="2000" b="1" u="none" strike="noStrike" dirty="0">
                          <a:solidFill>
                            <a:schemeClr val="tx1">
                              <a:lumMod val="50000"/>
                            </a:schemeClr>
                          </a:solidFill>
                          <a:effectLst/>
                        </a:rPr>
                        <a:t>High Revenue(&gt;300 </a:t>
                      </a:r>
                      <a:r>
                        <a:rPr lang="en-IN" sz="2000" b="1" u="none" strike="noStrike" dirty="0" err="1">
                          <a:solidFill>
                            <a:schemeClr val="tx1">
                              <a:lumMod val="50000"/>
                            </a:schemeClr>
                          </a:solidFill>
                          <a:effectLst/>
                        </a:rPr>
                        <a:t>cr</a:t>
                      </a:r>
                      <a:r>
                        <a:rPr lang="en-IN" sz="2000" b="1" u="none" strike="noStrike" dirty="0">
                          <a:solidFill>
                            <a:schemeClr val="tx1">
                              <a:lumMod val="50000"/>
                            </a:schemeClr>
                          </a:solidFill>
                          <a:effectLst/>
                        </a:rPr>
                        <a:t>)</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b"/>
                      <a:r>
                        <a:rPr lang="en-IN" sz="2000" b="1" u="none" strike="noStrike" dirty="0" err="1">
                          <a:solidFill>
                            <a:schemeClr val="tx1">
                              <a:lumMod val="50000"/>
                            </a:schemeClr>
                          </a:solidFill>
                          <a:effectLst/>
                        </a:rPr>
                        <a:t>Meduim</a:t>
                      </a:r>
                      <a:r>
                        <a:rPr lang="en-IN" sz="2000" b="1" u="none" strike="noStrike" dirty="0">
                          <a:solidFill>
                            <a:schemeClr val="tx1">
                              <a:lumMod val="50000"/>
                            </a:schemeClr>
                          </a:solidFill>
                          <a:effectLst/>
                        </a:rPr>
                        <a:t> Revenue(&gt;80 </a:t>
                      </a:r>
                      <a:r>
                        <a:rPr lang="en-IN" sz="2000" b="1" u="none" strike="noStrike" dirty="0" err="1">
                          <a:solidFill>
                            <a:schemeClr val="tx1">
                              <a:lumMod val="50000"/>
                            </a:schemeClr>
                          </a:solidFill>
                          <a:effectLst/>
                        </a:rPr>
                        <a:t>cr</a:t>
                      </a:r>
                      <a:r>
                        <a:rPr lang="en-IN" sz="2000" b="1" u="none" strike="noStrike" dirty="0">
                          <a:solidFill>
                            <a:schemeClr val="tx1">
                              <a:lumMod val="50000"/>
                            </a:schemeClr>
                          </a:solidFill>
                          <a:effectLst/>
                        </a:rPr>
                        <a:t>)</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b"/>
                      <a:r>
                        <a:rPr lang="en-IN" sz="2000" b="1" u="none" strike="noStrike" dirty="0">
                          <a:solidFill>
                            <a:schemeClr val="tx1">
                              <a:lumMod val="50000"/>
                            </a:schemeClr>
                          </a:solidFill>
                          <a:effectLst/>
                        </a:rPr>
                        <a:t>Low Revenue</a:t>
                      </a:r>
                      <a:endParaRPr lang="en-IN" sz="2000" b="1" i="0" u="none" strike="noStrike" dirty="0">
                        <a:solidFill>
                          <a:schemeClr val="tx1">
                            <a:lumMod val="50000"/>
                          </a:schemeClr>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994416330"/>
                  </a:ext>
                </a:extLst>
              </a:tr>
              <a:tr h="327518">
                <a:tc>
                  <a:txBody>
                    <a:bodyPr/>
                    <a:lstStyle/>
                    <a:p>
                      <a:pPr algn="ctr" fontAlgn="b"/>
                      <a:r>
                        <a:rPr lang="en-IN" sz="2000" b="0" u="none" strike="noStrike">
                          <a:solidFill>
                            <a:srgbClr val="000000"/>
                          </a:solidFill>
                          <a:effectLst/>
                        </a:rPr>
                        <a:t>Rangareddy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Nizamabad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Nagarkurnool</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6136797"/>
                  </a:ext>
                </a:extLst>
              </a:tr>
              <a:tr h="327518">
                <a:tc>
                  <a:txBody>
                    <a:bodyPr/>
                    <a:lstStyle/>
                    <a:p>
                      <a:pPr algn="ctr" fontAlgn="b"/>
                      <a:r>
                        <a:rPr lang="en-IN" sz="2000" b="0" u="none" strike="noStrike" dirty="0" err="1">
                          <a:solidFill>
                            <a:srgbClr val="000000"/>
                          </a:solidFill>
                          <a:effectLst/>
                        </a:rPr>
                        <a:t>Medchal-Malkajgiri</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Nalgonda</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Jangaon</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08175210"/>
                  </a:ext>
                </a:extLst>
              </a:tr>
              <a:tr h="327518">
                <a:tc>
                  <a:txBody>
                    <a:bodyPr/>
                    <a:lstStyle/>
                    <a:p>
                      <a:pPr algn="ctr" fontAlgn="b"/>
                      <a:r>
                        <a:rPr lang="en-IN" sz="2000" b="0" u="none" strike="noStrike">
                          <a:solidFill>
                            <a:srgbClr val="000000"/>
                          </a:solidFill>
                          <a:effectLst/>
                        </a:rPr>
                        <a:t>Hyderabad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a:solidFill>
                            <a:srgbClr val="000000"/>
                          </a:solidFill>
                          <a:effectLst/>
                        </a:rPr>
                        <a:t>Karimnagar</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Adilabad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8507180"/>
                  </a:ext>
                </a:extLst>
              </a:tr>
              <a:tr h="327518">
                <a:tc>
                  <a:txBody>
                    <a:bodyPr/>
                    <a:lstStyle/>
                    <a:p>
                      <a:pPr algn="ctr" fontAlgn="b"/>
                      <a:r>
                        <a:rPr lang="en-IN" sz="2000" b="0" u="none" strike="noStrike">
                          <a:solidFill>
                            <a:srgbClr val="000000"/>
                          </a:solidFill>
                          <a:effectLst/>
                        </a:rPr>
                        <a:t>Sangareddy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Mahabubnagar</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Wanaparty</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13569598"/>
                  </a:ext>
                </a:extLst>
              </a:tr>
              <a:tr h="327518">
                <a:tc>
                  <a:txBody>
                    <a:bodyPr/>
                    <a:lstStyle/>
                    <a:p>
                      <a:pPr algn="ctr" fontAlgn="b"/>
                      <a:r>
                        <a:rPr lang="en-IN" sz="2000" b="0" u="none" strike="noStrike" dirty="0" err="1">
                          <a:solidFill>
                            <a:srgbClr val="000000"/>
                          </a:solidFill>
                          <a:effectLst/>
                        </a:rPr>
                        <a:t>Hanumakonda</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Suryapet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Rajanna Sircilla</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98331438"/>
                  </a:ext>
                </a:extLst>
              </a:tr>
              <a:tr h="327518">
                <a:tc>
                  <a:txBody>
                    <a:bodyPr/>
                    <a:lstStyle/>
                    <a:p>
                      <a:pPr algn="ctr" fontAlgn="b"/>
                      <a:r>
                        <a:rPr lang="en-IN" sz="2000" b="0" u="none" strike="noStrike">
                          <a:solidFill>
                            <a:srgbClr val="000000"/>
                          </a:solidFill>
                          <a:effectLst/>
                        </a:rPr>
                        <a:t>Yadadri Bhuvangiri</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Siddipet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Mahabubabad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207302669"/>
                  </a:ext>
                </a:extLst>
              </a:tr>
              <a:tr h="327518">
                <a:tc>
                  <a:txBody>
                    <a:bodyPr/>
                    <a:lstStyle/>
                    <a:p>
                      <a:pPr algn="ctr" fontAlgn="b"/>
                      <a:r>
                        <a:rPr lang="en-IN" sz="2000" b="0" u="none" strike="noStrike">
                          <a:solidFill>
                            <a:srgbClr val="000000"/>
                          </a:solidFill>
                          <a:effectLst/>
                        </a:rPr>
                        <a:t>Khammam</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Peddapalli</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Jogulamab</a:t>
                      </a:r>
                      <a:r>
                        <a:rPr lang="en-IN" sz="2000" b="0" u="none" strike="noStrike" dirty="0">
                          <a:solidFill>
                            <a:srgbClr val="000000"/>
                          </a:solidFill>
                          <a:effectLst/>
                        </a:rPr>
                        <a:t> Gadwal</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7158664"/>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Medak</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Nirmal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49989002"/>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Mancherial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Bhadradri Kothagudem</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35439924"/>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Jagityal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Narayanpet</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54183457"/>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Vikarabad</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Warangal</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792008793"/>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Kamareddy</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a:solidFill>
                            <a:srgbClr val="000000"/>
                          </a:solidFill>
                          <a:effectLst/>
                        </a:rPr>
                        <a:t>Mulugu</a:t>
                      </a:r>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081784295"/>
                  </a:ext>
                </a:extLst>
              </a:tr>
              <a:tr h="327518">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endParaRPr lang="en-IN" sz="2000" b="0" i="0" u="none" strike="noStrike">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fontAlgn="b"/>
                      <a:r>
                        <a:rPr lang="en-IN" sz="2000" b="0" u="none" strike="noStrike" dirty="0" err="1">
                          <a:solidFill>
                            <a:srgbClr val="000000"/>
                          </a:solidFill>
                          <a:effectLst/>
                        </a:rPr>
                        <a:t>Kumurambheem</a:t>
                      </a:r>
                      <a:r>
                        <a:rPr lang="en-IN" sz="2000" b="0" u="none" strike="noStrike" dirty="0">
                          <a:solidFill>
                            <a:srgbClr val="000000"/>
                          </a:solidFill>
                          <a:effectLst/>
                        </a:rPr>
                        <a:t> </a:t>
                      </a:r>
                      <a:r>
                        <a:rPr lang="en-IN" sz="2000" b="0" u="none" strike="noStrike" dirty="0" err="1">
                          <a:solidFill>
                            <a:srgbClr val="000000"/>
                          </a:solidFill>
                          <a:effectLst/>
                        </a:rPr>
                        <a:t>Asifabad</a:t>
                      </a:r>
                      <a:endParaRPr lang="en-IN" sz="2000" b="0" i="0" u="none" strike="noStrike" dirty="0">
                        <a:solidFill>
                          <a:srgbClr val="000000"/>
                        </a:solidFill>
                        <a:effectLst/>
                        <a:latin typeface="Calibri" panose="020F0502020204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09556926"/>
                  </a:ext>
                </a:extLst>
              </a:tr>
            </a:tbl>
          </a:graphicData>
        </a:graphic>
      </p:graphicFrame>
    </p:spTree>
    <p:extLst>
      <p:ext uri="{BB962C8B-B14F-4D97-AF65-F5344CB8AC3E}">
        <p14:creationId xmlns:p14="http://schemas.microsoft.com/office/powerpoint/2010/main" val="2430789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2F256-6C32-0407-1085-A7DD93D42DA9}"/>
              </a:ext>
            </a:extLst>
          </p:cNvPr>
          <p:cNvSpPr>
            <a:spLocks noGrp="1"/>
          </p:cNvSpPr>
          <p:nvPr>
            <p:ph type="title"/>
          </p:nvPr>
        </p:nvSpPr>
        <p:spPr>
          <a:xfrm>
            <a:off x="3025401" y="2161000"/>
            <a:ext cx="6141198" cy="2536000"/>
          </a:xfrm>
        </p:spPr>
        <p:txBody>
          <a:bodyPr/>
          <a:lstStyle/>
          <a:p>
            <a:r>
              <a:rPr lang="en-IN" sz="8000" dirty="0"/>
              <a:t>Transportation</a:t>
            </a:r>
          </a:p>
        </p:txBody>
      </p:sp>
    </p:spTree>
    <p:extLst>
      <p:ext uri="{BB962C8B-B14F-4D97-AF65-F5344CB8AC3E}">
        <p14:creationId xmlns:p14="http://schemas.microsoft.com/office/powerpoint/2010/main" val="3501108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65972F-EE2A-743B-BE5C-68221543C335}"/>
              </a:ext>
            </a:extLst>
          </p:cNvPr>
          <p:cNvSpPr txBox="1"/>
          <p:nvPr/>
        </p:nvSpPr>
        <p:spPr>
          <a:xfrm>
            <a:off x="437226" y="604909"/>
            <a:ext cx="9934939" cy="461665"/>
          </a:xfrm>
          <a:prstGeom prst="rect">
            <a:avLst/>
          </a:prstGeom>
          <a:noFill/>
        </p:spPr>
        <p:txBody>
          <a:bodyPr wrap="square" rtlCol="0">
            <a:spAutoFit/>
          </a:bodyPr>
          <a:lstStyle/>
          <a:p>
            <a:r>
              <a:rPr lang="en-US" sz="2400" b="1" dirty="0"/>
              <a:t>Correlation between vehicle sales and months:</a:t>
            </a:r>
            <a:endParaRPr lang="en-IN" sz="2400" b="1" dirty="0"/>
          </a:p>
        </p:txBody>
      </p:sp>
      <p:pic>
        <p:nvPicPr>
          <p:cNvPr id="5" name="Picture 4">
            <a:extLst>
              <a:ext uri="{FF2B5EF4-FFF2-40B4-BE49-F238E27FC236}">
                <a16:creationId xmlns:a16="http://schemas.microsoft.com/office/drawing/2014/main" id="{D3CD4247-B545-938F-7BE9-76160B610B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226" y="1782955"/>
            <a:ext cx="7398810" cy="3627245"/>
          </a:xfrm>
          <a:prstGeom prst="rect">
            <a:avLst/>
          </a:prstGeom>
        </p:spPr>
      </p:pic>
      <p:sp>
        <p:nvSpPr>
          <p:cNvPr id="7" name="TextBox 6">
            <a:extLst>
              <a:ext uri="{FF2B5EF4-FFF2-40B4-BE49-F238E27FC236}">
                <a16:creationId xmlns:a16="http://schemas.microsoft.com/office/drawing/2014/main" id="{385A191C-306E-9B9C-BA01-36304A0E9560}"/>
              </a:ext>
            </a:extLst>
          </p:cNvPr>
          <p:cNvSpPr txBox="1"/>
          <p:nvPr/>
        </p:nvSpPr>
        <p:spPr>
          <a:xfrm>
            <a:off x="8147180" y="2151727"/>
            <a:ext cx="3607594" cy="2554545"/>
          </a:xfrm>
          <a:prstGeom prst="rect">
            <a:avLst/>
          </a:prstGeom>
          <a:noFill/>
        </p:spPr>
        <p:txBody>
          <a:bodyPr wrap="square">
            <a:spAutoFit/>
          </a:bodyPr>
          <a:lstStyle/>
          <a:p>
            <a:r>
              <a:rPr lang="en-IN" sz="2000" dirty="0"/>
              <a:t>October sees high vehicle sales in Telangana due to major festivals like </a:t>
            </a:r>
            <a:r>
              <a:rPr lang="en-IN" sz="2000" b="1" dirty="0"/>
              <a:t>Dasara </a:t>
            </a:r>
            <a:r>
              <a:rPr lang="en-IN" sz="2000" dirty="0"/>
              <a:t>and </a:t>
            </a:r>
            <a:r>
              <a:rPr lang="en-IN" sz="2000" b="1" dirty="0"/>
              <a:t>Diwali</a:t>
            </a:r>
            <a:r>
              <a:rPr lang="en-IN" sz="2000" dirty="0"/>
              <a:t>. Companies offer huge discounts and promotions during this period, driving increased consumer demand.</a:t>
            </a:r>
          </a:p>
        </p:txBody>
      </p:sp>
    </p:spTree>
    <p:extLst>
      <p:ext uri="{BB962C8B-B14F-4D97-AF65-F5344CB8AC3E}">
        <p14:creationId xmlns:p14="http://schemas.microsoft.com/office/powerpoint/2010/main" val="3690830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65972F-EE2A-743B-BE5C-68221543C335}"/>
              </a:ext>
            </a:extLst>
          </p:cNvPr>
          <p:cNvSpPr txBox="1"/>
          <p:nvPr/>
        </p:nvSpPr>
        <p:spPr>
          <a:xfrm>
            <a:off x="437226" y="604909"/>
            <a:ext cx="9934939" cy="461665"/>
          </a:xfrm>
          <a:prstGeom prst="rect">
            <a:avLst/>
          </a:prstGeom>
          <a:noFill/>
        </p:spPr>
        <p:txBody>
          <a:bodyPr wrap="square" rtlCol="0">
            <a:spAutoFit/>
          </a:bodyPr>
          <a:lstStyle/>
          <a:p>
            <a:r>
              <a:rPr lang="en-US" sz="2400" b="1" dirty="0"/>
              <a:t>Correlation between agricultural vehicle sales and months:</a:t>
            </a:r>
            <a:endParaRPr lang="en-IN" sz="2400" b="1" dirty="0"/>
          </a:p>
        </p:txBody>
      </p:sp>
      <p:pic>
        <p:nvPicPr>
          <p:cNvPr id="4" name="Picture 3">
            <a:extLst>
              <a:ext uri="{FF2B5EF4-FFF2-40B4-BE49-F238E27FC236}">
                <a16:creationId xmlns:a16="http://schemas.microsoft.com/office/drawing/2014/main" id="{06F234CD-5D58-6B86-3723-BF9ABADBE677}"/>
              </a:ext>
            </a:extLst>
          </p:cNvPr>
          <p:cNvPicPr>
            <a:picLocks noChangeAspect="1"/>
          </p:cNvPicPr>
          <p:nvPr/>
        </p:nvPicPr>
        <p:blipFill rotWithShape="1">
          <a:blip r:embed="rId2">
            <a:extLst>
              <a:ext uri="{28A0092B-C50C-407E-A947-70E740481C1C}">
                <a14:useLocalDpi xmlns:a14="http://schemas.microsoft.com/office/drawing/2010/main" val="0"/>
              </a:ext>
            </a:extLst>
          </a:blip>
          <a:srcRect t="1706" b="-1"/>
          <a:stretch/>
        </p:blipFill>
        <p:spPr>
          <a:xfrm>
            <a:off x="1448921" y="1554588"/>
            <a:ext cx="9294158" cy="3748824"/>
          </a:xfrm>
          <a:prstGeom prst="rect">
            <a:avLst/>
          </a:prstGeom>
        </p:spPr>
      </p:pic>
      <p:sp>
        <p:nvSpPr>
          <p:cNvPr id="5" name="TextBox 4">
            <a:extLst>
              <a:ext uri="{FF2B5EF4-FFF2-40B4-BE49-F238E27FC236}">
                <a16:creationId xmlns:a16="http://schemas.microsoft.com/office/drawing/2014/main" id="{92E42FAA-08AB-BA09-AE4C-F10A8C0BF335}"/>
              </a:ext>
            </a:extLst>
          </p:cNvPr>
          <p:cNvSpPr txBox="1"/>
          <p:nvPr/>
        </p:nvSpPr>
        <p:spPr>
          <a:xfrm>
            <a:off x="1448921" y="5422094"/>
            <a:ext cx="9715500" cy="1015663"/>
          </a:xfrm>
          <a:prstGeom prst="rect">
            <a:avLst/>
          </a:prstGeom>
          <a:noFill/>
        </p:spPr>
        <p:txBody>
          <a:bodyPr wrap="square">
            <a:spAutoFit/>
          </a:bodyPr>
          <a:lstStyle/>
          <a:p>
            <a:r>
              <a:rPr lang="en-IN" sz="2000" dirty="0"/>
              <a:t>The chart reflects higher sales of agricultural vehicles in </a:t>
            </a:r>
            <a:r>
              <a:rPr lang="en-IN" sz="2000" b="1" dirty="0"/>
              <a:t>June</a:t>
            </a:r>
            <a:r>
              <a:rPr lang="en-IN" sz="2000" dirty="0"/>
              <a:t> and </a:t>
            </a:r>
            <a:r>
              <a:rPr lang="en-IN" sz="2000" b="1" dirty="0"/>
              <a:t>Octobe</a:t>
            </a:r>
            <a:r>
              <a:rPr lang="en-IN" sz="2000" dirty="0"/>
              <a:t>r, aligning with the </a:t>
            </a:r>
            <a:r>
              <a:rPr lang="en-IN" sz="2000" b="1" dirty="0"/>
              <a:t>Kharif</a:t>
            </a:r>
            <a:r>
              <a:rPr lang="en-IN" sz="2000" dirty="0"/>
              <a:t> season's start in June and the </a:t>
            </a:r>
            <a:r>
              <a:rPr lang="en-IN" sz="2000" b="1" dirty="0"/>
              <a:t>Rabi </a:t>
            </a:r>
            <a:r>
              <a:rPr lang="en-IN" sz="2000" dirty="0"/>
              <a:t>season's commencement in October when farmers acquire the necessary equipment for cultivation.</a:t>
            </a:r>
          </a:p>
        </p:txBody>
      </p:sp>
    </p:spTree>
    <p:extLst>
      <p:ext uri="{BB962C8B-B14F-4D97-AF65-F5344CB8AC3E}">
        <p14:creationId xmlns:p14="http://schemas.microsoft.com/office/powerpoint/2010/main" val="109007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8762B8-EE36-2951-0E8F-14AC55022F53}"/>
              </a:ext>
            </a:extLst>
          </p:cNvPr>
          <p:cNvSpPr txBox="1"/>
          <p:nvPr/>
        </p:nvSpPr>
        <p:spPr>
          <a:xfrm>
            <a:off x="427701" y="538858"/>
            <a:ext cx="9934939" cy="461665"/>
          </a:xfrm>
          <a:prstGeom prst="rect">
            <a:avLst/>
          </a:prstGeom>
          <a:noFill/>
        </p:spPr>
        <p:txBody>
          <a:bodyPr wrap="square" rtlCol="0">
            <a:spAutoFit/>
          </a:bodyPr>
          <a:lstStyle/>
          <a:p>
            <a:r>
              <a:rPr lang="en-US" sz="2400" b="1" dirty="0"/>
              <a:t>Correlation between electric vehicle sales and months:</a:t>
            </a:r>
            <a:endParaRPr lang="en-IN" sz="2400" b="1" dirty="0"/>
          </a:p>
        </p:txBody>
      </p:sp>
      <p:pic>
        <p:nvPicPr>
          <p:cNvPr id="4" name="Picture 3">
            <a:extLst>
              <a:ext uri="{FF2B5EF4-FFF2-40B4-BE49-F238E27FC236}">
                <a16:creationId xmlns:a16="http://schemas.microsoft.com/office/drawing/2014/main" id="{0F07A85A-B562-123D-C4B7-BD24CCF95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0550" y="1495425"/>
            <a:ext cx="9750847" cy="3733801"/>
          </a:xfrm>
          <a:prstGeom prst="rect">
            <a:avLst/>
          </a:prstGeom>
        </p:spPr>
      </p:pic>
      <p:sp>
        <p:nvSpPr>
          <p:cNvPr id="5" name="TextBox 4">
            <a:extLst>
              <a:ext uri="{FF2B5EF4-FFF2-40B4-BE49-F238E27FC236}">
                <a16:creationId xmlns:a16="http://schemas.microsoft.com/office/drawing/2014/main" id="{A770E438-8E04-B72F-C8D6-D1D0F68A66C4}"/>
              </a:ext>
            </a:extLst>
          </p:cNvPr>
          <p:cNvSpPr txBox="1"/>
          <p:nvPr/>
        </p:nvSpPr>
        <p:spPr>
          <a:xfrm>
            <a:off x="1380550" y="5303479"/>
            <a:ext cx="9870156" cy="1015663"/>
          </a:xfrm>
          <a:prstGeom prst="rect">
            <a:avLst/>
          </a:prstGeom>
          <a:noFill/>
        </p:spPr>
        <p:txBody>
          <a:bodyPr wrap="square">
            <a:spAutoFit/>
          </a:bodyPr>
          <a:lstStyle/>
          <a:p>
            <a:r>
              <a:rPr lang="en-IN" sz="2000" dirty="0"/>
              <a:t>The data on electric vehicle sales from 2019 to 2022 indicates a </a:t>
            </a:r>
            <a:r>
              <a:rPr lang="en-IN" sz="2000" b="1" dirty="0"/>
              <a:t>growing preference </a:t>
            </a:r>
            <a:r>
              <a:rPr lang="en-IN" sz="2000" dirty="0"/>
              <a:t>for electric vehicles, a positive step toward </a:t>
            </a:r>
            <a:r>
              <a:rPr lang="en-IN" sz="2000" b="1" dirty="0"/>
              <a:t>reducing pollution </a:t>
            </a:r>
            <a:r>
              <a:rPr lang="en-IN" sz="2000" dirty="0"/>
              <a:t>from combustion engines and greenhouse gases.</a:t>
            </a:r>
          </a:p>
        </p:txBody>
      </p:sp>
    </p:spTree>
    <p:extLst>
      <p:ext uri="{BB962C8B-B14F-4D97-AF65-F5344CB8AC3E}">
        <p14:creationId xmlns:p14="http://schemas.microsoft.com/office/powerpoint/2010/main" val="4288264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D8972F-5813-14FC-1DB7-85DD1ED807BA}"/>
              </a:ext>
            </a:extLst>
          </p:cNvPr>
          <p:cNvSpPr txBox="1"/>
          <p:nvPr/>
        </p:nvSpPr>
        <p:spPr>
          <a:xfrm>
            <a:off x="320685" y="488368"/>
            <a:ext cx="9934939" cy="830997"/>
          </a:xfrm>
          <a:prstGeom prst="rect">
            <a:avLst/>
          </a:prstGeom>
          <a:noFill/>
        </p:spPr>
        <p:txBody>
          <a:bodyPr wrap="square" rtlCol="0">
            <a:spAutoFit/>
          </a:bodyPr>
          <a:lstStyle/>
          <a:p>
            <a:r>
              <a:rPr lang="en-US" sz="2400" b="1" dirty="0"/>
              <a:t>Distribution of vehicles by vehicle class (</a:t>
            </a:r>
            <a:r>
              <a:rPr lang="en-US" sz="2400" b="1" dirty="0" err="1"/>
              <a:t>MotorCycle</a:t>
            </a:r>
            <a:r>
              <a:rPr lang="en-US" sz="2400" b="1" dirty="0"/>
              <a:t>, </a:t>
            </a:r>
            <a:r>
              <a:rPr lang="en-US" sz="2400" b="1" dirty="0" err="1"/>
              <a:t>MotorCar</a:t>
            </a:r>
            <a:r>
              <a:rPr lang="en-US" sz="2400" b="1" dirty="0"/>
              <a:t>, Auto-rickshaw, Agriculture) across districts in FY 2022:</a:t>
            </a:r>
            <a:endParaRPr lang="en-IN" sz="2400" b="1" dirty="0"/>
          </a:p>
        </p:txBody>
      </p:sp>
      <p:pic>
        <p:nvPicPr>
          <p:cNvPr id="8" name="Picture 7">
            <a:extLst>
              <a:ext uri="{FF2B5EF4-FFF2-40B4-BE49-F238E27FC236}">
                <a16:creationId xmlns:a16="http://schemas.microsoft.com/office/drawing/2014/main" id="{3966E165-CF0D-A4D3-E317-2703454BE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301" y="1494864"/>
            <a:ext cx="10273474" cy="5091359"/>
          </a:xfrm>
          <a:prstGeom prst="rect">
            <a:avLst/>
          </a:prstGeom>
        </p:spPr>
      </p:pic>
    </p:spTree>
    <p:extLst>
      <p:ext uri="{BB962C8B-B14F-4D97-AF65-F5344CB8AC3E}">
        <p14:creationId xmlns:p14="http://schemas.microsoft.com/office/powerpoint/2010/main" val="2788888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8801B0-DF52-EE4D-2FB1-49DD2AE843FF}"/>
              </a:ext>
            </a:extLst>
          </p:cNvPr>
          <p:cNvSpPr txBox="1"/>
          <p:nvPr/>
        </p:nvSpPr>
        <p:spPr>
          <a:xfrm>
            <a:off x="320686" y="488368"/>
            <a:ext cx="6241480" cy="461665"/>
          </a:xfrm>
          <a:prstGeom prst="rect">
            <a:avLst/>
          </a:prstGeom>
          <a:noFill/>
        </p:spPr>
        <p:txBody>
          <a:bodyPr wrap="square" rtlCol="0">
            <a:spAutoFit/>
          </a:bodyPr>
          <a:lstStyle/>
          <a:p>
            <a:r>
              <a:rPr lang="en-US" sz="2400" b="1" dirty="0"/>
              <a:t>Top 3 districts with highest vehicle sales:</a:t>
            </a:r>
            <a:endParaRPr lang="en-IN" sz="2400" b="1" dirty="0"/>
          </a:p>
        </p:txBody>
      </p:sp>
      <p:pic>
        <p:nvPicPr>
          <p:cNvPr id="14" name="Picture 13">
            <a:extLst>
              <a:ext uri="{FF2B5EF4-FFF2-40B4-BE49-F238E27FC236}">
                <a16:creationId xmlns:a16="http://schemas.microsoft.com/office/drawing/2014/main" id="{A429B41B-C98B-D258-67C9-3B00B383C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129" y="1193788"/>
            <a:ext cx="4540594" cy="3045605"/>
          </a:xfrm>
          <a:prstGeom prst="rect">
            <a:avLst/>
          </a:prstGeom>
        </p:spPr>
      </p:pic>
      <p:pic>
        <p:nvPicPr>
          <p:cNvPr id="16" name="Picture 15">
            <a:extLst>
              <a:ext uri="{FF2B5EF4-FFF2-40B4-BE49-F238E27FC236}">
                <a16:creationId xmlns:a16="http://schemas.microsoft.com/office/drawing/2014/main" id="{8F7AB4AF-5864-25C6-925C-2789AC5D0A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0278" y="1193787"/>
            <a:ext cx="4797321" cy="3162034"/>
          </a:xfrm>
          <a:prstGeom prst="rect">
            <a:avLst/>
          </a:prstGeom>
        </p:spPr>
      </p:pic>
      <p:sp>
        <p:nvSpPr>
          <p:cNvPr id="4" name="TextBox 3">
            <a:extLst>
              <a:ext uri="{FF2B5EF4-FFF2-40B4-BE49-F238E27FC236}">
                <a16:creationId xmlns:a16="http://schemas.microsoft.com/office/drawing/2014/main" id="{284C7AB5-8939-0586-4D5E-3641D7D94F2F}"/>
              </a:ext>
            </a:extLst>
          </p:cNvPr>
          <p:cNvSpPr txBox="1"/>
          <p:nvPr/>
        </p:nvSpPr>
        <p:spPr>
          <a:xfrm>
            <a:off x="1171129" y="4599575"/>
            <a:ext cx="10106470" cy="1323439"/>
          </a:xfrm>
          <a:prstGeom prst="rect">
            <a:avLst/>
          </a:prstGeom>
          <a:noFill/>
        </p:spPr>
        <p:txBody>
          <a:bodyPr wrap="square">
            <a:spAutoFit/>
          </a:bodyPr>
          <a:lstStyle/>
          <a:p>
            <a:r>
              <a:rPr lang="en-IN" sz="2000" dirty="0"/>
              <a:t>In FY 2021 and FY 2022, Hyderabad stood first in vehicle sales. However, in FY 2021, </a:t>
            </a:r>
            <a:r>
              <a:rPr lang="en-IN" sz="2000" dirty="0" err="1"/>
              <a:t>Medchal-Malkajgiri</a:t>
            </a:r>
            <a:r>
              <a:rPr lang="en-IN" sz="2000" dirty="0"/>
              <a:t> ranked 2nd, with </a:t>
            </a:r>
            <a:r>
              <a:rPr lang="en-IN" sz="2000" dirty="0" err="1"/>
              <a:t>Rangareddy</a:t>
            </a:r>
            <a:r>
              <a:rPr lang="en-IN" sz="2000" dirty="0"/>
              <a:t> in 3rd place. In FY 2022, these positions reversed.</a:t>
            </a:r>
            <a:br>
              <a:rPr lang="en-IN" sz="2000" dirty="0"/>
            </a:br>
            <a:r>
              <a:rPr lang="en-IN" sz="2000" dirty="0"/>
              <a:t>A notable </a:t>
            </a:r>
            <a:r>
              <a:rPr lang="en-IN" sz="2000" b="1" dirty="0"/>
              <a:t>decrease</a:t>
            </a:r>
            <a:r>
              <a:rPr lang="en-IN" sz="2000" dirty="0"/>
              <a:t> in </a:t>
            </a:r>
            <a:r>
              <a:rPr lang="en-IN" sz="2000" b="1" dirty="0"/>
              <a:t>diesel</a:t>
            </a:r>
            <a:r>
              <a:rPr lang="en-IN" sz="2000" dirty="0"/>
              <a:t> vehicle sales in Hyderabad compared to FY 2021.</a:t>
            </a:r>
          </a:p>
        </p:txBody>
      </p:sp>
    </p:spTree>
    <p:extLst>
      <p:ext uri="{BB962C8B-B14F-4D97-AF65-F5344CB8AC3E}">
        <p14:creationId xmlns:p14="http://schemas.microsoft.com/office/powerpoint/2010/main" val="443369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29736A-0E4C-8ED1-B571-CA2070560429}"/>
              </a:ext>
            </a:extLst>
          </p:cNvPr>
          <p:cNvSpPr txBox="1"/>
          <p:nvPr/>
        </p:nvSpPr>
        <p:spPr>
          <a:xfrm>
            <a:off x="590956" y="654716"/>
            <a:ext cx="7133767" cy="461665"/>
          </a:xfrm>
          <a:prstGeom prst="rect">
            <a:avLst/>
          </a:prstGeom>
          <a:noFill/>
        </p:spPr>
        <p:txBody>
          <a:bodyPr wrap="square" rtlCol="0">
            <a:spAutoFit/>
          </a:bodyPr>
          <a:lstStyle/>
          <a:p>
            <a:r>
              <a:rPr lang="en-US" sz="2400" b="1" dirty="0"/>
              <a:t>Bottom 3 districts with lowest vehicle sales:</a:t>
            </a:r>
            <a:endParaRPr lang="en-IN" sz="2400" b="1" dirty="0"/>
          </a:p>
        </p:txBody>
      </p:sp>
      <p:pic>
        <p:nvPicPr>
          <p:cNvPr id="7" name="Picture 6">
            <a:extLst>
              <a:ext uri="{FF2B5EF4-FFF2-40B4-BE49-F238E27FC236}">
                <a16:creationId xmlns:a16="http://schemas.microsoft.com/office/drawing/2014/main" id="{C0DB8335-A9CC-1950-1422-447D09EAD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6951" y="1463657"/>
            <a:ext cx="5354093" cy="3365518"/>
          </a:xfrm>
          <a:prstGeom prst="rect">
            <a:avLst/>
          </a:prstGeom>
        </p:spPr>
      </p:pic>
      <p:pic>
        <p:nvPicPr>
          <p:cNvPr id="9" name="Picture 8">
            <a:extLst>
              <a:ext uri="{FF2B5EF4-FFF2-40B4-BE49-F238E27FC236}">
                <a16:creationId xmlns:a16="http://schemas.microsoft.com/office/drawing/2014/main" id="{7FFD2E0D-F8D9-3645-0FE4-E41AC64C8E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956" y="1522461"/>
            <a:ext cx="5461852" cy="3306714"/>
          </a:xfrm>
          <a:prstGeom prst="rect">
            <a:avLst/>
          </a:prstGeom>
        </p:spPr>
      </p:pic>
      <p:sp>
        <p:nvSpPr>
          <p:cNvPr id="3" name="TextBox 2">
            <a:extLst>
              <a:ext uri="{FF2B5EF4-FFF2-40B4-BE49-F238E27FC236}">
                <a16:creationId xmlns:a16="http://schemas.microsoft.com/office/drawing/2014/main" id="{D98A3777-6556-AFCA-A67C-A0419D2577D2}"/>
              </a:ext>
            </a:extLst>
          </p:cNvPr>
          <p:cNvSpPr txBox="1"/>
          <p:nvPr/>
        </p:nvSpPr>
        <p:spPr>
          <a:xfrm>
            <a:off x="590956" y="5062062"/>
            <a:ext cx="10541794" cy="400110"/>
          </a:xfrm>
          <a:prstGeom prst="rect">
            <a:avLst/>
          </a:prstGeom>
          <a:noFill/>
        </p:spPr>
        <p:txBody>
          <a:bodyPr wrap="square">
            <a:spAutoFit/>
          </a:bodyPr>
          <a:lstStyle/>
          <a:p>
            <a:r>
              <a:rPr lang="en-IN" sz="2000" dirty="0" err="1"/>
              <a:t>Kumurambheem</a:t>
            </a:r>
            <a:r>
              <a:rPr lang="en-IN" sz="2000" dirty="0"/>
              <a:t> </a:t>
            </a:r>
            <a:r>
              <a:rPr lang="en-IN" sz="2000" dirty="0" err="1"/>
              <a:t>Asifabad</a:t>
            </a:r>
            <a:r>
              <a:rPr lang="en-IN" sz="2000" dirty="0"/>
              <a:t> recorded the lowest vehicle sales in both FY 2021 and FY 2022</a:t>
            </a:r>
            <a:r>
              <a:rPr lang="en-IN" dirty="0"/>
              <a:t>.</a:t>
            </a:r>
          </a:p>
        </p:txBody>
      </p:sp>
    </p:spTree>
    <p:extLst>
      <p:ext uri="{BB962C8B-B14F-4D97-AF65-F5344CB8AC3E}">
        <p14:creationId xmlns:p14="http://schemas.microsoft.com/office/powerpoint/2010/main" val="806624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E50D-CB63-F406-2CFA-F01D0161692D}"/>
              </a:ext>
            </a:extLst>
          </p:cNvPr>
          <p:cNvSpPr>
            <a:spLocks noGrp="1"/>
          </p:cNvSpPr>
          <p:nvPr>
            <p:ph type="title"/>
          </p:nvPr>
        </p:nvSpPr>
        <p:spPr>
          <a:xfrm>
            <a:off x="3493000" y="2161000"/>
            <a:ext cx="5206000" cy="2536000"/>
          </a:xfrm>
        </p:spPr>
        <p:txBody>
          <a:bodyPr/>
          <a:lstStyle/>
          <a:p>
            <a:r>
              <a:rPr lang="en-IN" sz="8000" dirty="0"/>
              <a:t>TS-IPASS</a:t>
            </a:r>
            <a:br>
              <a:rPr lang="en-IN" sz="8000" dirty="0"/>
            </a:br>
            <a:r>
              <a:rPr lang="en-US" sz="2400" dirty="0"/>
              <a:t>(Telangana State Industrial Project   Approval and Self-Certification System)</a:t>
            </a:r>
            <a:endParaRPr lang="en-IN" sz="2400" dirty="0"/>
          </a:p>
        </p:txBody>
      </p:sp>
    </p:spTree>
    <p:extLst>
      <p:ext uri="{BB962C8B-B14F-4D97-AF65-F5344CB8AC3E}">
        <p14:creationId xmlns:p14="http://schemas.microsoft.com/office/powerpoint/2010/main" val="2383710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3E0625-0C9A-AE3F-7D98-633A081E0009}"/>
              </a:ext>
            </a:extLst>
          </p:cNvPr>
          <p:cNvSpPr txBox="1"/>
          <p:nvPr/>
        </p:nvSpPr>
        <p:spPr>
          <a:xfrm>
            <a:off x="679272" y="569050"/>
            <a:ext cx="8231048" cy="461665"/>
          </a:xfrm>
          <a:prstGeom prst="rect">
            <a:avLst/>
          </a:prstGeom>
          <a:noFill/>
        </p:spPr>
        <p:txBody>
          <a:bodyPr wrap="square" rtlCol="0">
            <a:spAutoFit/>
          </a:bodyPr>
          <a:lstStyle/>
          <a:p>
            <a:r>
              <a:rPr lang="en-US" sz="2400" b="1" dirty="0"/>
              <a:t>Investments in Telangana:</a:t>
            </a:r>
            <a:endParaRPr lang="en-IN" sz="2400" b="1" dirty="0"/>
          </a:p>
        </p:txBody>
      </p:sp>
      <p:pic>
        <p:nvPicPr>
          <p:cNvPr id="9" name="Picture 8">
            <a:extLst>
              <a:ext uri="{FF2B5EF4-FFF2-40B4-BE49-F238E27FC236}">
                <a16:creationId xmlns:a16="http://schemas.microsoft.com/office/drawing/2014/main" id="{19888DCB-C4ED-6149-55D5-1C3946BB9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926" y="1353923"/>
            <a:ext cx="4541914" cy="4526672"/>
          </a:xfrm>
          <a:prstGeom prst="rect">
            <a:avLst/>
          </a:prstGeom>
        </p:spPr>
      </p:pic>
      <p:pic>
        <p:nvPicPr>
          <p:cNvPr id="11" name="Picture 10">
            <a:extLst>
              <a:ext uri="{FF2B5EF4-FFF2-40B4-BE49-F238E27FC236}">
                <a16:creationId xmlns:a16="http://schemas.microsoft.com/office/drawing/2014/main" id="{6810DE23-BECA-CBE2-8839-DA5D0B5AF7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0066" y="1548621"/>
            <a:ext cx="6153779" cy="3052872"/>
          </a:xfrm>
          <a:prstGeom prst="rect">
            <a:avLst/>
          </a:prstGeom>
        </p:spPr>
      </p:pic>
      <p:sp>
        <p:nvSpPr>
          <p:cNvPr id="4" name="TextBox 3">
            <a:extLst>
              <a:ext uri="{FF2B5EF4-FFF2-40B4-BE49-F238E27FC236}">
                <a16:creationId xmlns:a16="http://schemas.microsoft.com/office/drawing/2014/main" id="{14A7EA8C-C166-96FC-EE19-C27E8939E7F4}"/>
              </a:ext>
            </a:extLst>
          </p:cNvPr>
          <p:cNvSpPr txBox="1"/>
          <p:nvPr/>
        </p:nvSpPr>
        <p:spPr>
          <a:xfrm>
            <a:off x="5520066" y="4601493"/>
            <a:ext cx="5776461" cy="707886"/>
          </a:xfrm>
          <a:prstGeom prst="rect">
            <a:avLst/>
          </a:prstGeom>
          <a:noFill/>
        </p:spPr>
        <p:txBody>
          <a:bodyPr wrap="square">
            <a:spAutoFit/>
          </a:bodyPr>
          <a:lstStyle/>
          <a:p>
            <a:r>
              <a:rPr lang="en-IN" sz="2000" dirty="0"/>
              <a:t>The plastics and rubber sector recorded the highest investments in FY 2022.</a:t>
            </a:r>
          </a:p>
        </p:txBody>
      </p:sp>
    </p:spTree>
    <p:extLst>
      <p:ext uri="{BB962C8B-B14F-4D97-AF65-F5344CB8AC3E}">
        <p14:creationId xmlns:p14="http://schemas.microsoft.com/office/powerpoint/2010/main" val="423512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55" name="Rectangle 54">
            <a:extLst>
              <a:ext uri="{FF2B5EF4-FFF2-40B4-BE49-F238E27FC236}">
                <a16:creationId xmlns:a16="http://schemas.microsoft.com/office/drawing/2014/main" id="{0E4CD9B4-0AA4-6018-DFBA-78F526648129}"/>
              </a:ext>
            </a:extLst>
          </p:cNvPr>
          <p:cNvSpPr/>
          <p:nvPr/>
        </p:nvSpPr>
        <p:spPr>
          <a:xfrm>
            <a:off x="5845215" y="-1"/>
            <a:ext cx="6367996" cy="6879321"/>
          </a:xfrm>
          <a:prstGeom prst="rect">
            <a:avLst/>
          </a:prstGeom>
          <a:solidFill>
            <a:schemeClr val="tx1">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F7E863EA-DCE3-2DBC-74BE-4D4BEFC9883F}"/>
              </a:ext>
            </a:extLst>
          </p:cNvPr>
          <p:cNvSpPr txBox="1"/>
          <p:nvPr/>
        </p:nvSpPr>
        <p:spPr>
          <a:xfrm>
            <a:off x="1454728" y="2953012"/>
            <a:ext cx="2978364" cy="957847"/>
          </a:xfrm>
          <a:prstGeom prst="rect">
            <a:avLst/>
          </a:prstGeom>
          <a:noFill/>
        </p:spPr>
        <p:txBody>
          <a:bodyPr wrap="square">
            <a:spAutoFit/>
          </a:bodyPr>
          <a:lstStyle/>
          <a:p>
            <a:r>
              <a:rPr lang="en" sz="5400" b="1" dirty="0"/>
              <a:t>Agenda</a:t>
            </a:r>
            <a:endParaRPr lang="en-IN" sz="5400" b="1" dirty="0"/>
          </a:p>
        </p:txBody>
      </p:sp>
      <p:sp>
        <p:nvSpPr>
          <p:cNvPr id="3" name="Google Shape;2141;p37">
            <a:extLst>
              <a:ext uri="{FF2B5EF4-FFF2-40B4-BE49-F238E27FC236}">
                <a16:creationId xmlns:a16="http://schemas.microsoft.com/office/drawing/2014/main" id="{AAAD777D-9B5A-F9FC-0A08-D437FD5B1600}"/>
              </a:ext>
            </a:extLst>
          </p:cNvPr>
          <p:cNvSpPr txBox="1">
            <a:spLocks/>
          </p:cNvSpPr>
          <p:nvPr/>
        </p:nvSpPr>
        <p:spPr>
          <a:xfrm>
            <a:off x="7208548" y="1647619"/>
            <a:ext cx="4734092"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Stamp Registration Analysis</a:t>
            </a:r>
          </a:p>
        </p:txBody>
      </p:sp>
      <p:sp>
        <p:nvSpPr>
          <p:cNvPr id="4" name="Google Shape;2142;p37">
            <a:extLst>
              <a:ext uri="{FF2B5EF4-FFF2-40B4-BE49-F238E27FC236}">
                <a16:creationId xmlns:a16="http://schemas.microsoft.com/office/drawing/2014/main" id="{9B5C52E8-A8A6-F612-D26F-860BECEBBC28}"/>
              </a:ext>
            </a:extLst>
          </p:cNvPr>
          <p:cNvSpPr txBox="1">
            <a:spLocks/>
          </p:cNvSpPr>
          <p:nvPr/>
        </p:nvSpPr>
        <p:spPr>
          <a:xfrm>
            <a:off x="7202597" y="2061333"/>
            <a:ext cx="5041764" cy="1043774"/>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900" kern="0" dirty="0">
                <a:solidFill>
                  <a:schemeClr val="bg1"/>
                </a:solidFill>
              </a:rPr>
              <a:t>"</a:t>
            </a:r>
            <a:r>
              <a:rPr lang="en-US" sz="1600" kern="0" dirty="0">
                <a:solidFill>
                  <a:schemeClr val="bg1"/>
                </a:solidFill>
              </a:rPr>
              <a:t>Examining Telangana's revenue dynamics: document registration variation, e-stamp vs. document revenue, pattern changes, and district categorization."</a:t>
            </a:r>
          </a:p>
        </p:txBody>
      </p:sp>
      <p:sp>
        <p:nvSpPr>
          <p:cNvPr id="5" name="Google Shape;2143;p37">
            <a:extLst>
              <a:ext uri="{FF2B5EF4-FFF2-40B4-BE49-F238E27FC236}">
                <a16:creationId xmlns:a16="http://schemas.microsoft.com/office/drawing/2014/main" id="{63B18118-E7AF-E437-67B0-1496F3984357}"/>
              </a:ext>
            </a:extLst>
          </p:cNvPr>
          <p:cNvSpPr txBox="1">
            <a:spLocks/>
          </p:cNvSpPr>
          <p:nvPr/>
        </p:nvSpPr>
        <p:spPr>
          <a:xfrm>
            <a:off x="7208547" y="3032744"/>
            <a:ext cx="3925617"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Transportation Analysis</a:t>
            </a:r>
          </a:p>
        </p:txBody>
      </p:sp>
      <p:sp>
        <p:nvSpPr>
          <p:cNvPr id="6" name="Google Shape;2144;p37">
            <a:extLst>
              <a:ext uri="{FF2B5EF4-FFF2-40B4-BE49-F238E27FC236}">
                <a16:creationId xmlns:a16="http://schemas.microsoft.com/office/drawing/2014/main" id="{E8672AB4-68D8-AA63-B1A5-F43DC09640C9}"/>
              </a:ext>
            </a:extLst>
          </p:cNvPr>
          <p:cNvSpPr txBox="1">
            <a:spLocks/>
          </p:cNvSpPr>
          <p:nvPr/>
        </p:nvSpPr>
        <p:spPr>
          <a:xfrm>
            <a:off x="7208548" y="3438189"/>
            <a:ext cx="4734092"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900" kern="0" dirty="0">
                <a:solidFill>
                  <a:schemeClr val="bg1"/>
                </a:solidFill>
              </a:rPr>
              <a:t>"</a:t>
            </a:r>
            <a:r>
              <a:rPr lang="en-US" sz="1600" kern="0" dirty="0">
                <a:solidFill>
                  <a:schemeClr val="bg1"/>
                </a:solidFill>
              </a:rPr>
              <a:t>Exploring vehicle sales trends, class preferences, and growth variations."</a:t>
            </a:r>
          </a:p>
        </p:txBody>
      </p:sp>
      <p:sp>
        <p:nvSpPr>
          <p:cNvPr id="7" name="Google Shape;2145;p37">
            <a:extLst>
              <a:ext uri="{FF2B5EF4-FFF2-40B4-BE49-F238E27FC236}">
                <a16:creationId xmlns:a16="http://schemas.microsoft.com/office/drawing/2014/main" id="{23E2BD0D-1DFF-ABE9-F967-2FF90250638B}"/>
              </a:ext>
            </a:extLst>
          </p:cNvPr>
          <p:cNvSpPr txBox="1">
            <a:spLocks/>
          </p:cNvSpPr>
          <p:nvPr/>
        </p:nvSpPr>
        <p:spPr>
          <a:xfrm>
            <a:off x="7208548" y="4234417"/>
            <a:ext cx="348680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TS-IPASS </a:t>
            </a:r>
          </a:p>
        </p:txBody>
      </p:sp>
      <p:sp>
        <p:nvSpPr>
          <p:cNvPr id="8" name="Google Shape;2146;p37">
            <a:extLst>
              <a:ext uri="{FF2B5EF4-FFF2-40B4-BE49-F238E27FC236}">
                <a16:creationId xmlns:a16="http://schemas.microsoft.com/office/drawing/2014/main" id="{A0681C39-8CD6-A4F8-7893-3D902FD9DE85}"/>
              </a:ext>
            </a:extLst>
          </p:cNvPr>
          <p:cNvSpPr txBox="1">
            <a:spLocks/>
          </p:cNvSpPr>
          <p:nvPr/>
        </p:nvSpPr>
        <p:spPr>
          <a:xfrm>
            <a:off x="7199544" y="4675298"/>
            <a:ext cx="4538480"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600" kern="0" dirty="0">
                <a:solidFill>
                  <a:schemeClr val="bg1"/>
                </a:solidFill>
              </a:rPr>
              <a:t>"Exploring investments in sectors, districts, and their relationships for insights."</a:t>
            </a:r>
          </a:p>
        </p:txBody>
      </p:sp>
      <p:grpSp>
        <p:nvGrpSpPr>
          <p:cNvPr id="9" name="Group 8">
            <a:extLst>
              <a:ext uri="{FF2B5EF4-FFF2-40B4-BE49-F238E27FC236}">
                <a16:creationId xmlns:a16="http://schemas.microsoft.com/office/drawing/2014/main" id="{6A681D6E-7265-A971-CD41-4BD5AC68A975}"/>
              </a:ext>
            </a:extLst>
          </p:cNvPr>
          <p:cNvGrpSpPr/>
          <p:nvPr/>
        </p:nvGrpSpPr>
        <p:grpSpPr>
          <a:xfrm>
            <a:off x="6283682" y="484455"/>
            <a:ext cx="683202" cy="5907467"/>
            <a:chOff x="6307730" y="271718"/>
            <a:chExt cx="683202" cy="6073097"/>
          </a:xfrm>
        </p:grpSpPr>
        <p:grpSp>
          <p:nvGrpSpPr>
            <p:cNvPr id="10" name="Group 9">
              <a:extLst>
                <a:ext uri="{FF2B5EF4-FFF2-40B4-BE49-F238E27FC236}">
                  <a16:creationId xmlns:a16="http://schemas.microsoft.com/office/drawing/2014/main" id="{E13E382C-78AC-8D8E-5D0A-9670B7DB24AA}"/>
                </a:ext>
              </a:extLst>
            </p:cNvPr>
            <p:cNvGrpSpPr/>
            <p:nvPr/>
          </p:nvGrpSpPr>
          <p:grpSpPr>
            <a:xfrm>
              <a:off x="6342932" y="271718"/>
              <a:ext cx="648000" cy="759911"/>
              <a:chOff x="1088461" y="40118"/>
              <a:chExt cx="648000" cy="759911"/>
            </a:xfrm>
          </p:grpSpPr>
          <p:grpSp>
            <p:nvGrpSpPr>
              <p:cNvPr id="45" name="Google Shape;2107;p37">
                <a:extLst>
                  <a:ext uri="{FF2B5EF4-FFF2-40B4-BE49-F238E27FC236}">
                    <a16:creationId xmlns:a16="http://schemas.microsoft.com/office/drawing/2014/main" id="{21F6272E-3995-4D09-A62C-537A391E6AFF}"/>
                  </a:ext>
                </a:extLst>
              </p:cNvPr>
              <p:cNvGrpSpPr/>
              <p:nvPr/>
            </p:nvGrpSpPr>
            <p:grpSpPr>
              <a:xfrm>
                <a:off x="1088461" y="40118"/>
                <a:ext cx="648000" cy="648000"/>
                <a:chOff x="1001931" y="206975"/>
                <a:chExt cx="486000" cy="485999"/>
              </a:xfrm>
            </p:grpSpPr>
            <p:sp>
              <p:nvSpPr>
                <p:cNvPr id="50" name="Google Shape;2108;p37">
                  <a:extLst>
                    <a:ext uri="{FF2B5EF4-FFF2-40B4-BE49-F238E27FC236}">
                      <a16:creationId xmlns:a16="http://schemas.microsoft.com/office/drawing/2014/main" id="{5A2A2FBC-D43A-B9A7-1F95-F5DCC4F5DBB8}"/>
                    </a:ext>
                  </a:extLst>
                </p:cNvPr>
                <p:cNvSpPr/>
                <p:nvPr/>
              </p:nvSpPr>
              <p:spPr>
                <a:xfrm>
                  <a:off x="1001931" y="206975"/>
                  <a:ext cx="486000" cy="485999"/>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 name="Google Shape;2109;p37">
                  <a:extLst>
                    <a:ext uri="{FF2B5EF4-FFF2-40B4-BE49-F238E27FC236}">
                      <a16:creationId xmlns:a16="http://schemas.microsoft.com/office/drawing/2014/main" id="{50DADC17-4A7F-434C-B6FF-4416EAF4EBFE}"/>
                    </a:ext>
                  </a:extLst>
                </p:cNvPr>
                <p:cNvSpPr/>
                <p:nvPr/>
              </p:nvSpPr>
              <p:spPr>
                <a:xfrm>
                  <a:off x="1069431" y="274474"/>
                  <a:ext cx="351000" cy="350999"/>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46" name="Google Shape;2110;p37">
                <a:extLst>
                  <a:ext uri="{FF2B5EF4-FFF2-40B4-BE49-F238E27FC236}">
                    <a16:creationId xmlns:a16="http://schemas.microsoft.com/office/drawing/2014/main" id="{E5E11187-A9F6-E77C-47A4-EEAD27EC9808}"/>
                  </a:ext>
                </a:extLst>
              </p:cNvPr>
              <p:cNvGrpSpPr/>
              <p:nvPr/>
            </p:nvGrpSpPr>
            <p:grpSpPr>
              <a:xfrm>
                <a:off x="1278594" y="764029"/>
                <a:ext cx="233365" cy="36000"/>
                <a:chOff x="5659658" y="-495817"/>
                <a:chExt cx="175024" cy="27000"/>
              </a:xfrm>
            </p:grpSpPr>
            <p:sp>
              <p:nvSpPr>
                <p:cNvPr id="47" name="Google Shape;2111;p37">
                  <a:extLst>
                    <a:ext uri="{FF2B5EF4-FFF2-40B4-BE49-F238E27FC236}">
                      <a16:creationId xmlns:a16="http://schemas.microsoft.com/office/drawing/2014/main" id="{6B6B5720-AE54-46AE-EEAF-B7D44D2FC030}"/>
                    </a:ext>
                  </a:extLst>
                </p:cNvPr>
                <p:cNvSpPr/>
                <p:nvPr/>
              </p:nvSpPr>
              <p:spPr>
                <a:xfrm>
                  <a:off x="5659658"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8" name="Google Shape;2112;p37">
                  <a:extLst>
                    <a:ext uri="{FF2B5EF4-FFF2-40B4-BE49-F238E27FC236}">
                      <a16:creationId xmlns:a16="http://schemas.microsoft.com/office/drawing/2014/main" id="{B0A67F66-9D10-18FD-FB88-52A91C1B4EEB}"/>
                    </a:ext>
                  </a:extLst>
                </p:cNvPr>
                <p:cNvSpPr/>
                <p:nvPr/>
              </p:nvSpPr>
              <p:spPr>
                <a:xfrm>
                  <a:off x="5733665"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9" name="Google Shape;2113;p37">
                  <a:extLst>
                    <a:ext uri="{FF2B5EF4-FFF2-40B4-BE49-F238E27FC236}">
                      <a16:creationId xmlns:a16="http://schemas.microsoft.com/office/drawing/2014/main" id="{FED166ED-C0B5-F9C5-7747-ECEC759140AC}"/>
                    </a:ext>
                  </a:extLst>
                </p:cNvPr>
                <p:cNvSpPr/>
                <p:nvPr/>
              </p:nvSpPr>
              <p:spPr>
                <a:xfrm>
                  <a:off x="5807682" y="-495817"/>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grpSp>
        </p:grpSp>
        <p:grpSp>
          <p:nvGrpSpPr>
            <p:cNvPr id="11" name="Group 10">
              <a:extLst>
                <a:ext uri="{FF2B5EF4-FFF2-40B4-BE49-F238E27FC236}">
                  <a16:creationId xmlns:a16="http://schemas.microsoft.com/office/drawing/2014/main" id="{FA30AA78-BAEC-9BD5-48BA-9E9E4C7659E9}"/>
                </a:ext>
              </a:extLst>
            </p:cNvPr>
            <p:cNvGrpSpPr/>
            <p:nvPr/>
          </p:nvGrpSpPr>
          <p:grpSpPr>
            <a:xfrm>
              <a:off x="6340412" y="1640967"/>
              <a:ext cx="648000" cy="854826"/>
              <a:chOff x="1085941" y="1409367"/>
              <a:chExt cx="648000" cy="854826"/>
            </a:xfrm>
          </p:grpSpPr>
          <p:grpSp>
            <p:nvGrpSpPr>
              <p:cNvPr id="38" name="Google Shape;2115;p37">
                <a:extLst>
                  <a:ext uri="{FF2B5EF4-FFF2-40B4-BE49-F238E27FC236}">
                    <a16:creationId xmlns:a16="http://schemas.microsoft.com/office/drawing/2014/main" id="{547A7446-018B-48EE-357D-E0F96D7114E7}"/>
                  </a:ext>
                </a:extLst>
              </p:cNvPr>
              <p:cNvGrpSpPr/>
              <p:nvPr/>
            </p:nvGrpSpPr>
            <p:grpSpPr>
              <a:xfrm>
                <a:off x="1085941" y="1409367"/>
                <a:ext cx="648000" cy="648000"/>
                <a:chOff x="1000040" y="1234538"/>
                <a:chExt cx="486000" cy="486000"/>
              </a:xfrm>
            </p:grpSpPr>
            <p:sp>
              <p:nvSpPr>
                <p:cNvPr id="43" name="Google Shape;2116;p37">
                  <a:extLst>
                    <a:ext uri="{FF2B5EF4-FFF2-40B4-BE49-F238E27FC236}">
                      <a16:creationId xmlns:a16="http://schemas.microsoft.com/office/drawing/2014/main" id="{65975B28-9F20-26B5-37B9-E7788C01442D}"/>
                    </a:ext>
                  </a:extLst>
                </p:cNvPr>
                <p:cNvSpPr/>
                <p:nvPr/>
              </p:nvSpPr>
              <p:spPr>
                <a:xfrm>
                  <a:off x="1000040" y="1234538"/>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44" name="Google Shape;2117;p37">
                  <a:extLst>
                    <a:ext uri="{FF2B5EF4-FFF2-40B4-BE49-F238E27FC236}">
                      <a16:creationId xmlns:a16="http://schemas.microsoft.com/office/drawing/2014/main" id="{9DD8BC3D-8B70-6E4A-6715-C275A855410F}"/>
                    </a:ext>
                  </a:extLst>
                </p:cNvPr>
                <p:cNvSpPr/>
                <p:nvPr/>
              </p:nvSpPr>
              <p:spPr>
                <a:xfrm>
                  <a:off x="1067540" y="1297803"/>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9" name="Google Shape;2118;p37">
                <a:extLst>
                  <a:ext uri="{FF2B5EF4-FFF2-40B4-BE49-F238E27FC236}">
                    <a16:creationId xmlns:a16="http://schemas.microsoft.com/office/drawing/2014/main" id="{B11C896A-DDC1-F38F-281F-E868D6212427}"/>
                  </a:ext>
                </a:extLst>
              </p:cNvPr>
              <p:cNvGrpSpPr/>
              <p:nvPr/>
            </p:nvGrpSpPr>
            <p:grpSpPr>
              <a:xfrm>
                <a:off x="1283195" y="2228191"/>
                <a:ext cx="233340" cy="36002"/>
                <a:chOff x="5663101" y="-473442"/>
                <a:chExt cx="175005" cy="27002"/>
              </a:xfrm>
            </p:grpSpPr>
            <p:sp>
              <p:nvSpPr>
                <p:cNvPr id="40" name="Google Shape;2119;p37">
                  <a:extLst>
                    <a:ext uri="{FF2B5EF4-FFF2-40B4-BE49-F238E27FC236}">
                      <a16:creationId xmlns:a16="http://schemas.microsoft.com/office/drawing/2014/main" id="{144BCD3A-0E5E-C35C-7DA5-629D8BBC050C}"/>
                    </a:ext>
                  </a:extLst>
                </p:cNvPr>
                <p:cNvSpPr/>
                <p:nvPr/>
              </p:nvSpPr>
              <p:spPr>
                <a:xfrm>
                  <a:off x="5663101" y="-473442"/>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1" name="Google Shape;2120;p37">
                  <a:extLst>
                    <a:ext uri="{FF2B5EF4-FFF2-40B4-BE49-F238E27FC236}">
                      <a16:creationId xmlns:a16="http://schemas.microsoft.com/office/drawing/2014/main" id="{CCABB789-1EEF-9F13-56AC-6B6CB7B2786D}"/>
                    </a:ext>
                  </a:extLst>
                </p:cNvPr>
                <p:cNvSpPr/>
                <p:nvPr/>
              </p:nvSpPr>
              <p:spPr>
                <a:xfrm>
                  <a:off x="5737107" y="-473440"/>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42" name="Google Shape;2121;p37">
                  <a:extLst>
                    <a:ext uri="{FF2B5EF4-FFF2-40B4-BE49-F238E27FC236}">
                      <a16:creationId xmlns:a16="http://schemas.microsoft.com/office/drawing/2014/main" id="{EC43A0DF-A562-03CC-2A78-1A87F18056FC}"/>
                    </a:ext>
                  </a:extLst>
                </p:cNvPr>
                <p:cNvSpPr/>
                <p:nvPr/>
              </p:nvSpPr>
              <p:spPr>
                <a:xfrm>
                  <a:off x="5811106" y="-473441"/>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595959"/>
                    </a:solidFill>
                    <a:latin typeface="Arial"/>
                    <a:cs typeface="Arial"/>
                    <a:sym typeface="Arial"/>
                  </a:endParaRPr>
                </a:p>
              </p:txBody>
            </p:sp>
          </p:grpSp>
        </p:grpSp>
        <p:grpSp>
          <p:nvGrpSpPr>
            <p:cNvPr id="12" name="Group 11">
              <a:extLst>
                <a:ext uri="{FF2B5EF4-FFF2-40B4-BE49-F238E27FC236}">
                  <a16:creationId xmlns:a16="http://schemas.microsoft.com/office/drawing/2014/main" id="{737339E8-6D67-B304-AE3E-FED15B3D3A20}"/>
                </a:ext>
              </a:extLst>
            </p:cNvPr>
            <p:cNvGrpSpPr/>
            <p:nvPr/>
          </p:nvGrpSpPr>
          <p:grpSpPr>
            <a:xfrm>
              <a:off x="6314025" y="3065649"/>
              <a:ext cx="648000" cy="811491"/>
              <a:chOff x="1059554" y="2834049"/>
              <a:chExt cx="648000" cy="811491"/>
            </a:xfrm>
          </p:grpSpPr>
          <p:grpSp>
            <p:nvGrpSpPr>
              <p:cNvPr id="31" name="Google Shape;2123;p37">
                <a:extLst>
                  <a:ext uri="{FF2B5EF4-FFF2-40B4-BE49-F238E27FC236}">
                    <a16:creationId xmlns:a16="http://schemas.microsoft.com/office/drawing/2014/main" id="{35A5777A-F09A-9D2C-9CB8-91E5C963DEC5}"/>
                  </a:ext>
                </a:extLst>
              </p:cNvPr>
              <p:cNvGrpSpPr/>
              <p:nvPr/>
            </p:nvGrpSpPr>
            <p:grpSpPr>
              <a:xfrm>
                <a:off x="1059554" y="2834049"/>
                <a:ext cx="648000" cy="648000"/>
                <a:chOff x="980249" y="2302761"/>
                <a:chExt cx="486000" cy="486000"/>
              </a:xfrm>
            </p:grpSpPr>
            <p:sp>
              <p:nvSpPr>
                <p:cNvPr id="36" name="Google Shape;2124;p37">
                  <a:extLst>
                    <a:ext uri="{FF2B5EF4-FFF2-40B4-BE49-F238E27FC236}">
                      <a16:creationId xmlns:a16="http://schemas.microsoft.com/office/drawing/2014/main" id="{936253E8-CBC1-EE7A-EA41-CDB28D06CB06}"/>
                    </a:ext>
                  </a:extLst>
                </p:cNvPr>
                <p:cNvSpPr/>
                <p:nvPr/>
              </p:nvSpPr>
              <p:spPr>
                <a:xfrm>
                  <a:off x="980249" y="2302761"/>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37" name="Google Shape;2125;p37">
                  <a:extLst>
                    <a:ext uri="{FF2B5EF4-FFF2-40B4-BE49-F238E27FC236}">
                      <a16:creationId xmlns:a16="http://schemas.microsoft.com/office/drawing/2014/main" id="{709A0D4E-18CF-5A2F-56B9-0243A7CF8FFA}"/>
                    </a:ext>
                  </a:extLst>
                </p:cNvPr>
                <p:cNvSpPr/>
                <p:nvPr/>
              </p:nvSpPr>
              <p:spPr>
                <a:xfrm>
                  <a:off x="1047750" y="2370262"/>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grpSp>
          <p:grpSp>
            <p:nvGrpSpPr>
              <p:cNvPr id="32" name="Google Shape;2126;p37">
                <a:extLst>
                  <a:ext uri="{FF2B5EF4-FFF2-40B4-BE49-F238E27FC236}">
                    <a16:creationId xmlns:a16="http://schemas.microsoft.com/office/drawing/2014/main" id="{436CD126-911A-42C6-591F-7C8A759BDCAD}"/>
                  </a:ext>
                </a:extLst>
              </p:cNvPr>
              <p:cNvGrpSpPr/>
              <p:nvPr/>
            </p:nvGrpSpPr>
            <p:grpSpPr>
              <a:xfrm>
                <a:off x="1278584" y="3609532"/>
                <a:ext cx="233329" cy="36008"/>
                <a:chOff x="5659651" y="-516738"/>
                <a:chExt cx="174997" cy="27006"/>
              </a:xfrm>
            </p:grpSpPr>
            <p:sp>
              <p:nvSpPr>
                <p:cNvPr id="33" name="Google Shape;2127;p37">
                  <a:extLst>
                    <a:ext uri="{FF2B5EF4-FFF2-40B4-BE49-F238E27FC236}">
                      <a16:creationId xmlns:a16="http://schemas.microsoft.com/office/drawing/2014/main" id="{2D04B44D-B0C2-AA33-12A3-201585857095}"/>
                    </a:ext>
                  </a:extLst>
                </p:cNvPr>
                <p:cNvSpPr/>
                <p:nvPr/>
              </p:nvSpPr>
              <p:spPr>
                <a:xfrm>
                  <a:off x="5659651" y="-51673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34" name="Google Shape;2128;p37">
                  <a:extLst>
                    <a:ext uri="{FF2B5EF4-FFF2-40B4-BE49-F238E27FC236}">
                      <a16:creationId xmlns:a16="http://schemas.microsoft.com/office/drawing/2014/main" id="{33AC20A0-2ADF-ACA5-BB94-177FA3542574}"/>
                    </a:ext>
                  </a:extLst>
                </p:cNvPr>
                <p:cNvSpPr/>
                <p:nvPr/>
              </p:nvSpPr>
              <p:spPr>
                <a:xfrm>
                  <a:off x="5733657" y="-516732"/>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35" name="Google Shape;2129;p37">
                  <a:extLst>
                    <a:ext uri="{FF2B5EF4-FFF2-40B4-BE49-F238E27FC236}">
                      <a16:creationId xmlns:a16="http://schemas.microsoft.com/office/drawing/2014/main" id="{F540C313-C05D-A8FB-B204-542F7F010B04}"/>
                    </a:ext>
                  </a:extLst>
                </p:cNvPr>
                <p:cNvSpPr/>
                <p:nvPr/>
              </p:nvSpPr>
              <p:spPr>
                <a:xfrm>
                  <a:off x="5807648" y="-516738"/>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grpSp>
        </p:grpSp>
        <p:grpSp>
          <p:nvGrpSpPr>
            <p:cNvPr id="13" name="Group 12">
              <a:extLst>
                <a:ext uri="{FF2B5EF4-FFF2-40B4-BE49-F238E27FC236}">
                  <a16:creationId xmlns:a16="http://schemas.microsoft.com/office/drawing/2014/main" id="{C10FB454-D796-D9F1-DC79-8842BE2B64C8}"/>
                </a:ext>
              </a:extLst>
            </p:cNvPr>
            <p:cNvGrpSpPr/>
            <p:nvPr/>
          </p:nvGrpSpPr>
          <p:grpSpPr>
            <a:xfrm>
              <a:off x="6307730" y="4306212"/>
              <a:ext cx="676312" cy="2038603"/>
              <a:chOff x="1053259" y="4074612"/>
              <a:chExt cx="676312" cy="2038603"/>
            </a:xfrm>
          </p:grpSpPr>
          <p:grpSp>
            <p:nvGrpSpPr>
              <p:cNvPr id="19" name="Google Shape;2131;p37">
                <a:extLst>
                  <a:ext uri="{FF2B5EF4-FFF2-40B4-BE49-F238E27FC236}">
                    <a16:creationId xmlns:a16="http://schemas.microsoft.com/office/drawing/2014/main" id="{9097658C-73B4-C683-B14E-5AD26F56B097}"/>
                  </a:ext>
                </a:extLst>
              </p:cNvPr>
              <p:cNvGrpSpPr/>
              <p:nvPr/>
            </p:nvGrpSpPr>
            <p:grpSpPr>
              <a:xfrm>
                <a:off x="1053259" y="4074612"/>
                <a:ext cx="676312" cy="1921099"/>
                <a:chOff x="975528" y="3232382"/>
                <a:chExt cx="507234" cy="1440825"/>
              </a:xfrm>
            </p:grpSpPr>
            <p:sp>
              <p:nvSpPr>
                <p:cNvPr id="27" name="Google Shape;2132;p37">
                  <a:extLst>
                    <a:ext uri="{FF2B5EF4-FFF2-40B4-BE49-F238E27FC236}">
                      <a16:creationId xmlns:a16="http://schemas.microsoft.com/office/drawing/2014/main" id="{153DB53D-5EC5-0CEF-2463-AFEE9F55530F}"/>
                    </a:ext>
                  </a:extLst>
                </p:cNvPr>
                <p:cNvSpPr/>
                <p:nvPr/>
              </p:nvSpPr>
              <p:spPr>
                <a:xfrm>
                  <a:off x="996762" y="3232382"/>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2133;p37">
                  <a:extLst>
                    <a:ext uri="{FF2B5EF4-FFF2-40B4-BE49-F238E27FC236}">
                      <a16:creationId xmlns:a16="http://schemas.microsoft.com/office/drawing/2014/main" id="{728B6C23-D91F-0F01-B37A-37A8906DC315}"/>
                    </a:ext>
                  </a:extLst>
                </p:cNvPr>
                <p:cNvSpPr/>
                <p:nvPr/>
              </p:nvSpPr>
              <p:spPr>
                <a:xfrm>
                  <a:off x="1070860" y="3300556"/>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29" name="Google Shape;2132;p37">
                  <a:extLst>
                    <a:ext uri="{FF2B5EF4-FFF2-40B4-BE49-F238E27FC236}">
                      <a16:creationId xmlns:a16="http://schemas.microsoft.com/office/drawing/2014/main" id="{6C8D13E5-93AE-2B70-E4B1-CFFC2A2634F1}"/>
                    </a:ext>
                  </a:extLst>
                </p:cNvPr>
                <p:cNvSpPr/>
                <p:nvPr/>
              </p:nvSpPr>
              <p:spPr>
                <a:xfrm>
                  <a:off x="975528" y="4187207"/>
                  <a:ext cx="486000" cy="486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2133;p37">
                  <a:extLst>
                    <a:ext uri="{FF2B5EF4-FFF2-40B4-BE49-F238E27FC236}">
                      <a16:creationId xmlns:a16="http://schemas.microsoft.com/office/drawing/2014/main" id="{2A7DBA0D-3AEC-9A94-92DE-3DCE63C8FB42}"/>
                    </a:ext>
                  </a:extLst>
                </p:cNvPr>
                <p:cNvSpPr/>
                <p:nvPr/>
              </p:nvSpPr>
              <p:spPr>
                <a:xfrm>
                  <a:off x="1049628" y="4255382"/>
                  <a:ext cx="351000" cy="3510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grpSp>
          <p:grpSp>
            <p:nvGrpSpPr>
              <p:cNvPr id="20" name="Google Shape;2134;p37">
                <a:extLst>
                  <a:ext uri="{FF2B5EF4-FFF2-40B4-BE49-F238E27FC236}">
                    <a16:creationId xmlns:a16="http://schemas.microsoft.com/office/drawing/2014/main" id="{3B4BB831-5926-FCFC-DA80-AA3518B913A4}"/>
                  </a:ext>
                </a:extLst>
              </p:cNvPr>
              <p:cNvGrpSpPr/>
              <p:nvPr/>
            </p:nvGrpSpPr>
            <p:grpSpPr>
              <a:xfrm>
                <a:off x="1242595" y="4846641"/>
                <a:ext cx="251340" cy="1266574"/>
                <a:chOff x="5632651" y="-667023"/>
                <a:chExt cx="188505" cy="949931"/>
              </a:xfrm>
            </p:grpSpPr>
            <p:sp>
              <p:nvSpPr>
                <p:cNvPr id="21" name="Google Shape;2135;p37">
                  <a:extLst>
                    <a:ext uri="{FF2B5EF4-FFF2-40B4-BE49-F238E27FC236}">
                      <a16:creationId xmlns:a16="http://schemas.microsoft.com/office/drawing/2014/main" id="{C25402F0-C668-4A4D-56D1-E6C9DC314821}"/>
                    </a:ext>
                  </a:extLst>
                </p:cNvPr>
                <p:cNvSpPr/>
                <p:nvPr/>
              </p:nvSpPr>
              <p:spPr>
                <a:xfrm>
                  <a:off x="5646151"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2" name="Google Shape;2136;p37">
                  <a:extLst>
                    <a:ext uri="{FF2B5EF4-FFF2-40B4-BE49-F238E27FC236}">
                      <a16:creationId xmlns:a16="http://schemas.microsoft.com/office/drawing/2014/main" id="{C33A717B-0392-89EF-3749-2AFD468DD975}"/>
                    </a:ext>
                  </a:extLst>
                </p:cNvPr>
                <p:cNvSpPr/>
                <p:nvPr/>
              </p:nvSpPr>
              <p:spPr>
                <a:xfrm>
                  <a:off x="5720149"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3" name="Google Shape;2137;p37">
                  <a:extLst>
                    <a:ext uri="{FF2B5EF4-FFF2-40B4-BE49-F238E27FC236}">
                      <a16:creationId xmlns:a16="http://schemas.microsoft.com/office/drawing/2014/main" id="{B54741FC-3EB1-BC84-0ADA-9E0A61754A40}"/>
                    </a:ext>
                  </a:extLst>
                </p:cNvPr>
                <p:cNvSpPr/>
                <p:nvPr/>
              </p:nvSpPr>
              <p:spPr>
                <a:xfrm>
                  <a:off x="5794156" y="-667023"/>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4" name="Google Shape;2135;p37">
                  <a:extLst>
                    <a:ext uri="{FF2B5EF4-FFF2-40B4-BE49-F238E27FC236}">
                      <a16:creationId xmlns:a16="http://schemas.microsoft.com/office/drawing/2014/main" id="{E0676375-6DA0-44D7-45EE-AF48782A3B5C}"/>
                    </a:ext>
                  </a:extLst>
                </p:cNvPr>
                <p:cNvSpPr/>
                <p:nvPr/>
              </p:nvSpPr>
              <p:spPr>
                <a:xfrm>
                  <a:off x="5632651" y="255908"/>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5" name="Google Shape;2136;p37">
                  <a:extLst>
                    <a:ext uri="{FF2B5EF4-FFF2-40B4-BE49-F238E27FC236}">
                      <a16:creationId xmlns:a16="http://schemas.microsoft.com/office/drawing/2014/main" id="{DB2457B3-C462-1881-3952-6C7BA049E706}"/>
                    </a:ext>
                  </a:extLst>
                </p:cNvPr>
                <p:cNvSpPr/>
                <p:nvPr/>
              </p:nvSpPr>
              <p:spPr>
                <a:xfrm>
                  <a:off x="5706649" y="255904"/>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595959"/>
                    </a:solidFill>
                    <a:latin typeface="Arial"/>
                    <a:cs typeface="Arial"/>
                    <a:sym typeface="Arial"/>
                  </a:endParaRPr>
                </a:p>
              </p:txBody>
            </p:sp>
            <p:sp>
              <p:nvSpPr>
                <p:cNvPr id="26" name="Google Shape;2137;p37">
                  <a:extLst>
                    <a:ext uri="{FF2B5EF4-FFF2-40B4-BE49-F238E27FC236}">
                      <a16:creationId xmlns:a16="http://schemas.microsoft.com/office/drawing/2014/main" id="{B28C3A67-2A85-32CE-816C-CA725EBC226A}"/>
                    </a:ext>
                  </a:extLst>
                </p:cNvPr>
                <p:cNvSpPr/>
                <p:nvPr/>
              </p:nvSpPr>
              <p:spPr>
                <a:xfrm>
                  <a:off x="5780656" y="255905"/>
                  <a:ext cx="27000" cy="27000"/>
                </a:xfrm>
                <a:prstGeom prst="ellipse">
                  <a:avLst/>
                </a:pr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595959"/>
                    </a:solidFill>
                    <a:latin typeface="Arial"/>
                    <a:cs typeface="Arial"/>
                    <a:sym typeface="Arial"/>
                  </a:endParaRPr>
                </a:p>
              </p:txBody>
            </p:sp>
          </p:grpSp>
        </p:grpSp>
        <p:sp>
          <p:nvSpPr>
            <p:cNvPr id="14" name="Google Shape;2147;p37">
              <a:extLst>
                <a:ext uri="{FF2B5EF4-FFF2-40B4-BE49-F238E27FC236}">
                  <a16:creationId xmlns:a16="http://schemas.microsoft.com/office/drawing/2014/main" id="{35FA6E35-A7A4-A46F-57AE-4B7ED396C842}"/>
                </a:ext>
              </a:extLst>
            </p:cNvPr>
            <p:cNvSpPr txBox="1">
              <a:spLocks/>
            </p:cNvSpPr>
            <p:nvPr/>
          </p:nvSpPr>
          <p:spPr>
            <a:xfrm>
              <a:off x="6432931" y="418195"/>
              <a:ext cx="468001" cy="41152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01</a:t>
              </a:r>
            </a:p>
          </p:txBody>
        </p:sp>
        <p:sp>
          <p:nvSpPr>
            <p:cNvPr id="15" name="Google Shape;2148;p37">
              <a:extLst>
                <a:ext uri="{FF2B5EF4-FFF2-40B4-BE49-F238E27FC236}">
                  <a16:creationId xmlns:a16="http://schemas.microsoft.com/office/drawing/2014/main" id="{E94E7088-D80E-E1FC-BB6A-02493CAB0307}"/>
                </a:ext>
              </a:extLst>
            </p:cNvPr>
            <p:cNvSpPr txBox="1">
              <a:spLocks/>
            </p:cNvSpPr>
            <p:nvPr/>
          </p:nvSpPr>
          <p:spPr>
            <a:xfrm>
              <a:off x="6387312" y="1782883"/>
              <a:ext cx="538801" cy="38693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02</a:t>
              </a:r>
            </a:p>
          </p:txBody>
        </p:sp>
        <p:sp>
          <p:nvSpPr>
            <p:cNvPr id="16" name="Google Shape;2149;p37">
              <a:extLst>
                <a:ext uri="{FF2B5EF4-FFF2-40B4-BE49-F238E27FC236}">
                  <a16:creationId xmlns:a16="http://schemas.microsoft.com/office/drawing/2014/main" id="{920C416E-DBD9-EE7D-C724-B1711E10B7E4}"/>
                </a:ext>
              </a:extLst>
            </p:cNvPr>
            <p:cNvSpPr txBox="1">
              <a:spLocks/>
            </p:cNvSpPr>
            <p:nvPr/>
          </p:nvSpPr>
          <p:spPr>
            <a:xfrm>
              <a:off x="6358129" y="3236852"/>
              <a:ext cx="557569" cy="339455"/>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03</a:t>
              </a:r>
            </a:p>
          </p:txBody>
        </p:sp>
        <p:sp>
          <p:nvSpPr>
            <p:cNvPr id="17" name="Google Shape;2150;p37">
              <a:extLst>
                <a:ext uri="{FF2B5EF4-FFF2-40B4-BE49-F238E27FC236}">
                  <a16:creationId xmlns:a16="http://schemas.microsoft.com/office/drawing/2014/main" id="{68585246-2832-F38F-D2C0-0FF12E4809B9}"/>
                </a:ext>
              </a:extLst>
            </p:cNvPr>
            <p:cNvSpPr txBox="1">
              <a:spLocks/>
            </p:cNvSpPr>
            <p:nvPr/>
          </p:nvSpPr>
          <p:spPr>
            <a:xfrm>
              <a:off x="6366887" y="4434213"/>
              <a:ext cx="583283" cy="402771"/>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04</a:t>
              </a:r>
            </a:p>
          </p:txBody>
        </p:sp>
        <p:sp>
          <p:nvSpPr>
            <p:cNvPr id="18" name="Google Shape;2150;p37">
              <a:extLst>
                <a:ext uri="{FF2B5EF4-FFF2-40B4-BE49-F238E27FC236}">
                  <a16:creationId xmlns:a16="http://schemas.microsoft.com/office/drawing/2014/main" id="{AD51BF4C-3C59-7B69-FB69-6DF545882A9A}"/>
                </a:ext>
              </a:extLst>
            </p:cNvPr>
            <p:cNvSpPr txBox="1">
              <a:spLocks/>
            </p:cNvSpPr>
            <p:nvPr/>
          </p:nvSpPr>
          <p:spPr>
            <a:xfrm>
              <a:off x="6338575" y="5707314"/>
              <a:ext cx="583283" cy="402771"/>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667" b="0" i="0" u="none" strike="noStrike" cap="none">
                  <a:solidFill>
                    <a:schemeClr val="lt1"/>
                  </a:solidFill>
                  <a:latin typeface="Fjalla One"/>
                  <a:ea typeface="Fjalla One"/>
                  <a:cs typeface="Fjalla One"/>
                  <a:sym typeface="Fjalla One"/>
                </a:defRPr>
              </a:lvl9pPr>
            </a:lstStyle>
            <a:p>
              <a:r>
                <a:rPr lang="en" sz="1800" kern="0" dirty="0"/>
                <a:t>05</a:t>
              </a:r>
            </a:p>
          </p:txBody>
        </p:sp>
      </p:grpSp>
      <p:sp>
        <p:nvSpPr>
          <p:cNvPr id="52" name="Google Shape;2145;p37">
            <a:extLst>
              <a:ext uri="{FF2B5EF4-FFF2-40B4-BE49-F238E27FC236}">
                <a16:creationId xmlns:a16="http://schemas.microsoft.com/office/drawing/2014/main" id="{C6588640-D579-8E4E-1DFA-4872C65110F1}"/>
              </a:ext>
            </a:extLst>
          </p:cNvPr>
          <p:cNvSpPr txBox="1">
            <a:spLocks/>
          </p:cNvSpPr>
          <p:nvPr/>
        </p:nvSpPr>
        <p:spPr>
          <a:xfrm>
            <a:off x="7202597" y="5613145"/>
            <a:ext cx="457448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Insights &amp; Recommendations</a:t>
            </a:r>
          </a:p>
        </p:txBody>
      </p:sp>
      <p:sp>
        <p:nvSpPr>
          <p:cNvPr id="53" name="Google Shape;2141;p37">
            <a:extLst>
              <a:ext uri="{FF2B5EF4-FFF2-40B4-BE49-F238E27FC236}">
                <a16:creationId xmlns:a16="http://schemas.microsoft.com/office/drawing/2014/main" id="{1B9858F5-F043-E6E5-A930-79C1A19A0242}"/>
              </a:ext>
            </a:extLst>
          </p:cNvPr>
          <p:cNvSpPr txBox="1">
            <a:spLocks/>
          </p:cNvSpPr>
          <p:nvPr/>
        </p:nvSpPr>
        <p:spPr>
          <a:xfrm>
            <a:off x="7208548" y="321188"/>
            <a:ext cx="3486800" cy="512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2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IN" sz="2800" kern="0" dirty="0"/>
              <a:t>Introduction</a:t>
            </a:r>
          </a:p>
          <a:p>
            <a:pPr>
              <a:lnSpc>
                <a:spcPct val="115000"/>
              </a:lnSpc>
            </a:pPr>
            <a:endParaRPr lang="en-IN" sz="2800" kern="0" dirty="0"/>
          </a:p>
        </p:txBody>
      </p:sp>
      <p:sp>
        <p:nvSpPr>
          <p:cNvPr id="54" name="Google Shape;2142;p37">
            <a:extLst>
              <a:ext uri="{FF2B5EF4-FFF2-40B4-BE49-F238E27FC236}">
                <a16:creationId xmlns:a16="http://schemas.microsoft.com/office/drawing/2014/main" id="{4D74EFA7-F411-F1A5-1EEE-B673AAA00AFE}"/>
              </a:ext>
            </a:extLst>
          </p:cNvPr>
          <p:cNvSpPr txBox="1">
            <a:spLocks/>
          </p:cNvSpPr>
          <p:nvPr/>
        </p:nvSpPr>
        <p:spPr>
          <a:xfrm>
            <a:off x="7208548" y="779149"/>
            <a:ext cx="4983452" cy="76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2133"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en-US" sz="1600" b="0" i="0" dirty="0">
                <a:solidFill>
                  <a:schemeClr val="bg1"/>
                </a:solidFill>
                <a:effectLst/>
                <a:latin typeface="Söhne"/>
              </a:rPr>
              <a:t>“Growth analysis informs decisions, attracts investors,         and ensures sustainable, competitive organizations.”</a:t>
            </a:r>
            <a:endParaRPr lang="en-US" sz="1600" kern="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757A62-6D64-392A-F12A-D3FDE20014EB}"/>
              </a:ext>
            </a:extLst>
          </p:cNvPr>
          <p:cNvSpPr txBox="1"/>
          <p:nvPr/>
        </p:nvSpPr>
        <p:spPr>
          <a:xfrm>
            <a:off x="679271" y="569050"/>
            <a:ext cx="9217764" cy="830997"/>
          </a:xfrm>
          <a:prstGeom prst="rect">
            <a:avLst/>
          </a:prstGeom>
          <a:noFill/>
        </p:spPr>
        <p:txBody>
          <a:bodyPr wrap="square" rtlCol="0">
            <a:spAutoFit/>
          </a:bodyPr>
          <a:lstStyle/>
          <a:p>
            <a:r>
              <a:rPr lang="en-US" sz="2400" b="1" dirty="0"/>
              <a:t>Top 3 districts that attracted the most significant investments during FY 2019 to 2022:</a:t>
            </a:r>
            <a:endParaRPr lang="en-IN" sz="2400" b="1" dirty="0"/>
          </a:p>
        </p:txBody>
      </p:sp>
      <p:pic>
        <p:nvPicPr>
          <p:cNvPr id="6" name="Picture 5">
            <a:extLst>
              <a:ext uri="{FF2B5EF4-FFF2-40B4-BE49-F238E27FC236}">
                <a16:creationId xmlns:a16="http://schemas.microsoft.com/office/drawing/2014/main" id="{879511E1-FB58-2D3B-A30F-94C3EEA7C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376" y="1654929"/>
            <a:ext cx="4128246" cy="3311517"/>
          </a:xfrm>
          <a:prstGeom prst="rect">
            <a:avLst/>
          </a:prstGeom>
        </p:spPr>
      </p:pic>
      <p:sp>
        <p:nvSpPr>
          <p:cNvPr id="4" name="TextBox 3">
            <a:extLst>
              <a:ext uri="{FF2B5EF4-FFF2-40B4-BE49-F238E27FC236}">
                <a16:creationId xmlns:a16="http://schemas.microsoft.com/office/drawing/2014/main" id="{30BD10C9-CBA6-780F-F392-415E8FC71D77}"/>
              </a:ext>
            </a:extLst>
          </p:cNvPr>
          <p:cNvSpPr txBox="1"/>
          <p:nvPr/>
        </p:nvSpPr>
        <p:spPr>
          <a:xfrm>
            <a:off x="5208495" y="1654930"/>
            <a:ext cx="6741458" cy="3477875"/>
          </a:xfrm>
          <a:prstGeom prst="rect">
            <a:avLst/>
          </a:prstGeom>
          <a:noFill/>
        </p:spPr>
        <p:txBody>
          <a:bodyPr wrap="square">
            <a:spAutoFit/>
          </a:bodyPr>
          <a:lstStyle/>
          <a:p>
            <a:pPr marL="342900" indent="-342900" algn="just">
              <a:buFont typeface="Arial" panose="020B0604020202020204" pitchFamily="34" charset="0"/>
              <a:buChar char="•"/>
            </a:pPr>
            <a:r>
              <a:rPr lang="en-US" sz="2000" b="1" u="sng" dirty="0">
                <a:solidFill>
                  <a:schemeClr val="tx1">
                    <a:lumMod val="50000"/>
                  </a:schemeClr>
                </a:solidFill>
                <a:latin typeface="Google Sans"/>
              </a:rPr>
              <a:t>Near</a:t>
            </a:r>
            <a:r>
              <a:rPr lang="en-US" sz="2000" b="1" i="0" u="sng" dirty="0">
                <a:solidFill>
                  <a:schemeClr val="tx1">
                    <a:lumMod val="50000"/>
                  </a:schemeClr>
                </a:solidFill>
                <a:effectLst/>
                <a:latin typeface="Google Sans"/>
              </a:rPr>
              <a:t> to Hyderabad</a:t>
            </a:r>
            <a:r>
              <a:rPr lang="en-US" sz="2000" b="0" i="0" dirty="0">
                <a:solidFill>
                  <a:schemeClr val="tx1">
                    <a:lumMod val="50000"/>
                  </a:schemeClr>
                </a:solidFill>
                <a:effectLst/>
                <a:latin typeface="Google Sans"/>
              </a:rPr>
              <a:t>: All three districts are located adjacent to Hyderabad, the capital city of Telangana. This gives them easy access to the city's infrastructure, markets, and talent pool.</a:t>
            </a:r>
          </a:p>
          <a:p>
            <a:pPr marL="342900" indent="-342900" algn="just">
              <a:buFont typeface="Arial" panose="020B0604020202020204" pitchFamily="34" charset="0"/>
              <a:buChar char="•"/>
            </a:pPr>
            <a:r>
              <a:rPr lang="en-US" sz="2000" b="1" i="0" u="sng" dirty="0">
                <a:solidFill>
                  <a:schemeClr val="tx1">
                    <a:lumMod val="50000"/>
                  </a:schemeClr>
                </a:solidFill>
                <a:effectLst/>
                <a:latin typeface="Google Sans"/>
              </a:rPr>
              <a:t>Good infrastructure</a:t>
            </a:r>
            <a:r>
              <a:rPr lang="en-US" sz="2000" b="0" i="0" dirty="0">
                <a:solidFill>
                  <a:schemeClr val="tx1">
                    <a:lumMod val="50000"/>
                  </a:schemeClr>
                </a:solidFill>
                <a:effectLst/>
                <a:latin typeface="Google Sans"/>
              </a:rPr>
              <a:t>: These districts have well-developed infrastructure, including roads, railways, and airports. This makes them attractive to investors looking to set up businesses or expand their existing operations.</a:t>
            </a:r>
          </a:p>
          <a:p>
            <a:pPr marL="342900" indent="-342900" algn="just">
              <a:buFont typeface="Arial" panose="020B0604020202020204" pitchFamily="34" charset="0"/>
              <a:buChar char="•"/>
            </a:pPr>
            <a:r>
              <a:rPr lang="en-US" sz="2000" b="1" i="0" u="sng" dirty="0">
                <a:solidFill>
                  <a:schemeClr val="tx1">
                    <a:lumMod val="50000"/>
                  </a:schemeClr>
                </a:solidFill>
                <a:effectLst/>
                <a:latin typeface="Google Sans"/>
              </a:rPr>
              <a:t>Growing population</a:t>
            </a:r>
            <a:r>
              <a:rPr lang="en-US" sz="2000" b="1" i="0" dirty="0">
                <a:solidFill>
                  <a:schemeClr val="tx1">
                    <a:lumMod val="50000"/>
                  </a:schemeClr>
                </a:solidFill>
                <a:effectLst/>
                <a:latin typeface="Google Sans"/>
              </a:rPr>
              <a:t>: </a:t>
            </a:r>
            <a:r>
              <a:rPr lang="en-US" sz="2000" b="0" i="0" dirty="0">
                <a:solidFill>
                  <a:schemeClr val="tx1">
                    <a:lumMod val="50000"/>
                  </a:schemeClr>
                </a:solidFill>
                <a:effectLst/>
                <a:latin typeface="Google Sans"/>
              </a:rPr>
              <a:t>The population of these districts is growing rapidly. This creates a growing demand for goods and services, which attracts investors.</a:t>
            </a:r>
          </a:p>
        </p:txBody>
      </p:sp>
      <p:sp>
        <p:nvSpPr>
          <p:cNvPr id="7" name="TextBox 6">
            <a:extLst>
              <a:ext uri="{FF2B5EF4-FFF2-40B4-BE49-F238E27FC236}">
                <a16:creationId xmlns:a16="http://schemas.microsoft.com/office/drawing/2014/main" id="{98C31A74-80A0-6D33-E229-534F088A4B1B}"/>
              </a:ext>
            </a:extLst>
          </p:cNvPr>
          <p:cNvSpPr txBox="1"/>
          <p:nvPr/>
        </p:nvSpPr>
        <p:spPr>
          <a:xfrm>
            <a:off x="793376" y="5273287"/>
            <a:ext cx="11156577" cy="1015663"/>
          </a:xfrm>
          <a:prstGeom prst="rect">
            <a:avLst/>
          </a:prstGeom>
          <a:noFill/>
        </p:spPr>
        <p:txBody>
          <a:bodyPr wrap="square">
            <a:spAutoFit/>
          </a:bodyPr>
          <a:lstStyle/>
          <a:p>
            <a:pPr marL="285750" indent="-285750" algn="just">
              <a:buFont typeface="Arial" panose="020B0604020202020204" pitchFamily="34" charset="0"/>
              <a:buChar char="•"/>
            </a:pPr>
            <a:r>
              <a:rPr lang="en-US" sz="2000" b="1" i="0" u="sng" dirty="0">
                <a:solidFill>
                  <a:schemeClr val="tx1">
                    <a:lumMod val="50000"/>
                  </a:schemeClr>
                </a:solidFill>
                <a:effectLst/>
                <a:latin typeface="Google Sans"/>
              </a:rPr>
              <a:t>Strong industrial base</a:t>
            </a:r>
            <a:r>
              <a:rPr lang="en-US" sz="2000" b="1" i="0" dirty="0">
                <a:solidFill>
                  <a:schemeClr val="tx1">
                    <a:lumMod val="50000"/>
                  </a:schemeClr>
                </a:solidFill>
                <a:effectLst/>
                <a:latin typeface="Google Sans"/>
              </a:rPr>
              <a:t>: </a:t>
            </a:r>
            <a:r>
              <a:rPr lang="en-US" sz="2000" b="0" i="0" dirty="0">
                <a:solidFill>
                  <a:schemeClr val="tx1">
                    <a:lumMod val="50000"/>
                  </a:schemeClr>
                </a:solidFill>
                <a:effectLst/>
                <a:latin typeface="Google Sans"/>
              </a:rPr>
              <a:t>These districts have a strong industrial base, with a presence of a variety of industries, including IT, manufacturing, and pharmaceuticals. This makes them attractive to investors looking to invest in new projects or expand their existing operations.</a:t>
            </a:r>
          </a:p>
        </p:txBody>
      </p:sp>
    </p:spTree>
    <p:extLst>
      <p:ext uri="{BB962C8B-B14F-4D97-AF65-F5344CB8AC3E}">
        <p14:creationId xmlns:p14="http://schemas.microsoft.com/office/powerpoint/2010/main" val="1661901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DF4CBD-6FA2-EDE9-B358-96FEC50BEE0A}"/>
              </a:ext>
            </a:extLst>
          </p:cNvPr>
          <p:cNvSpPr txBox="1"/>
          <p:nvPr/>
        </p:nvSpPr>
        <p:spPr>
          <a:xfrm>
            <a:off x="625483" y="488838"/>
            <a:ext cx="9208799" cy="830997"/>
          </a:xfrm>
          <a:prstGeom prst="rect">
            <a:avLst/>
          </a:prstGeom>
          <a:noFill/>
        </p:spPr>
        <p:txBody>
          <a:bodyPr wrap="square" rtlCol="0">
            <a:spAutoFit/>
          </a:bodyPr>
          <a:lstStyle/>
          <a:p>
            <a:r>
              <a:rPr lang="en-US" sz="2400" b="1" dirty="0"/>
              <a:t>Relationship between district investments, vehicle sales and stamps revenue within the district between FY 2021 and 2022:</a:t>
            </a:r>
            <a:endParaRPr lang="en-IN" sz="2400" b="1" dirty="0"/>
          </a:p>
        </p:txBody>
      </p:sp>
      <p:pic>
        <p:nvPicPr>
          <p:cNvPr id="10" name="Picture 9">
            <a:extLst>
              <a:ext uri="{FF2B5EF4-FFF2-40B4-BE49-F238E27FC236}">
                <a16:creationId xmlns:a16="http://schemas.microsoft.com/office/drawing/2014/main" id="{E12DD92A-0EAC-CC38-7ED3-48A1747BA0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1568" y="1523774"/>
            <a:ext cx="5588737" cy="3496461"/>
          </a:xfrm>
          <a:prstGeom prst="rect">
            <a:avLst/>
          </a:prstGeom>
        </p:spPr>
      </p:pic>
      <p:pic>
        <p:nvPicPr>
          <p:cNvPr id="12" name="Picture 11">
            <a:extLst>
              <a:ext uri="{FF2B5EF4-FFF2-40B4-BE49-F238E27FC236}">
                <a16:creationId xmlns:a16="http://schemas.microsoft.com/office/drawing/2014/main" id="{CB5F38A8-153D-D67E-0E0E-81E41EE3B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483" y="1523774"/>
            <a:ext cx="5230922" cy="3496461"/>
          </a:xfrm>
          <a:prstGeom prst="rect">
            <a:avLst/>
          </a:prstGeom>
        </p:spPr>
      </p:pic>
      <p:sp>
        <p:nvSpPr>
          <p:cNvPr id="4" name="TextBox 3">
            <a:extLst>
              <a:ext uri="{FF2B5EF4-FFF2-40B4-BE49-F238E27FC236}">
                <a16:creationId xmlns:a16="http://schemas.microsoft.com/office/drawing/2014/main" id="{F8C93160-ADBE-7DDE-B1D7-A5E017094227}"/>
              </a:ext>
            </a:extLst>
          </p:cNvPr>
          <p:cNvSpPr txBox="1"/>
          <p:nvPr/>
        </p:nvSpPr>
        <p:spPr>
          <a:xfrm>
            <a:off x="1228920" y="5224174"/>
            <a:ext cx="10085295" cy="707886"/>
          </a:xfrm>
          <a:prstGeom prst="rect">
            <a:avLst/>
          </a:prstGeom>
          <a:noFill/>
        </p:spPr>
        <p:txBody>
          <a:bodyPr wrap="square">
            <a:spAutoFit/>
          </a:bodyPr>
          <a:lstStyle/>
          <a:p>
            <a:r>
              <a:rPr lang="en-IN" sz="2000" dirty="0"/>
              <a:t>Districts with higher investments often exhibit a trend of increased e-stamp revenue and vehicle sales, reflecting economic growth and increased business activities.</a:t>
            </a:r>
          </a:p>
        </p:txBody>
      </p:sp>
    </p:spTree>
    <p:extLst>
      <p:ext uri="{BB962C8B-B14F-4D97-AF65-F5344CB8AC3E}">
        <p14:creationId xmlns:p14="http://schemas.microsoft.com/office/powerpoint/2010/main" val="2751267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FEF1E2-C0C2-4530-BE85-A358D89C3A7E}"/>
              </a:ext>
            </a:extLst>
          </p:cNvPr>
          <p:cNvSpPr txBox="1"/>
          <p:nvPr/>
        </p:nvSpPr>
        <p:spPr>
          <a:xfrm>
            <a:off x="607553" y="515261"/>
            <a:ext cx="9208799" cy="830997"/>
          </a:xfrm>
          <a:prstGeom prst="rect">
            <a:avLst/>
          </a:prstGeom>
          <a:noFill/>
        </p:spPr>
        <p:txBody>
          <a:bodyPr wrap="square" rtlCol="0">
            <a:spAutoFit/>
          </a:bodyPr>
          <a:lstStyle/>
          <a:p>
            <a:r>
              <a:rPr lang="en-US" sz="2400" b="1" dirty="0"/>
              <a:t>Sectors that have substantial investment in multiple districts between FY 2021 and 2022:</a:t>
            </a:r>
            <a:endParaRPr lang="en-IN" sz="2400" b="1" dirty="0"/>
          </a:p>
        </p:txBody>
      </p:sp>
      <p:pic>
        <p:nvPicPr>
          <p:cNvPr id="16" name="Picture 15">
            <a:extLst>
              <a:ext uri="{FF2B5EF4-FFF2-40B4-BE49-F238E27FC236}">
                <a16:creationId xmlns:a16="http://schemas.microsoft.com/office/drawing/2014/main" id="{2476F0BF-1689-8B7B-0D08-1F84CF06E4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553" y="1462800"/>
            <a:ext cx="7980250" cy="5206322"/>
          </a:xfrm>
          <a:prstGeom prst="rect">
            <a:avLst/>
          </a:prstGeom>
        </p:spPr>
      </p:pic>
      <p:sp>
        <p:nvSpPr>
          <p:cNvPr id="3" name="TextBox 2">
            <a:extLst>
              <a:ext uri="{FF2B5EF4-FFF2-40B4-BE49-F238E27FC236}">
                <a16:creationId xmlns:a16="http://schemas.microsoft.com/office/drawing/2014/main" id="{06333D78-401D-1B62-5AE2-00799299E946}"/>
              </a:ext>
            </a:extLst>
          </p:cNvPr>
          <p:cNvSpPr txBox="1"/>
          <p:nvPr/>
        </p:nvSpPr>
        <p:spPr>
          <a:xfrm>
            <a:off x="8865709" y="2788688"/>
            <a:ext cx="3138032" cy="2554545"/>
          </a:xfrm>
          <a:prstGeom prst="rect">
            <a:avLst/>
          </a:prstGeom>
          <a:noFill/>
        </p:spPr>
        <p:txBody>
          <a:bodyPr wrap="square">
            <a:spAutoFit/>
          </a:bodyPr>
          <a:lstStyle/>
          <a:p>
            <a:r>
              <a:rPr lang="en-IN" sz="2000" dirty="0"/>
              <a:t>Food processing is a sector that has received proportionate investments across all districts, indicating its importance and potential for widespread economic development.</a:t>
            </a:r>
          </a:p>
        </p:txBody>
      </p:sp>
    </p:spTree>
    <p:extLst>
      <p:ext uri="{BB962C8B-B14F-4D97-AF65-F5344CB8AC3E}">
        <p14:creationId xmlns:p14="http://schemas.microsoft.com/office/powerpoint/2010/main" val="17205308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9799D3-7AFC-C243-E32E-AF14E3654B04}"/>
              </a:ext>
            </a:extLst>
          </p:cNvPr>
          <p:cNvSpPr txBox="1"/>
          <p:nvPr/>
        </p:nvSpPr>
        <p:spPr>
          <a:xfrm>
            <a:off x="607553" y="515261"/>
            <a:ext cx="9208799" cy="461665"/>
          </a:xfrm>
          <a:prstGeom prst="rect">
            <a:avLst/>
          </a:prstGeom>
          <a:noFill/>
        </p:spPr>
        <p:txBody>
          <a:bodyPr wrap="square" rtlCol="0">
            <a:spAutoFit/>
          </a:bodyPr>
          <a:lstStyle/>
          <a:p>
            <a:r>
              <a:rPr lang="en-US" sz="2400" b="1" dirty="0"/>
              <a:t>Cyclicality in the investment trends:</a:t>
            </a:r>
            <a:endParaRPr lang="en-IN" sz="2400" b="1" dirty="0"/>
          </a:p>
        </p:txBody>
      </p:sp>
      <p:pic>
        <p:nvPicPr>
          <p:cNvPr id="4" name="Picture 3">
            <a:extLst>
              <a:ext uri="{FF2B5EF4-FFF2-40B4-BE49-F238E27FC236}">
                <a16:creationId xmlns:a16="http://schemas.microsoft.com/office/drawing/2014/main" id="{12A6BA0C-B008-836E-F049-973DB47F08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027" y="1282022"/>
            <a:ext cx="5095973" cy="2963399"/>
          </a:xfrm>
          <a:prstGeom prst="rect">
            <a:avLst/>
          </a:prstGeom>
        </p:spPr>
      </p:pic>
      <p:pic>
        <p:nvPicPr>
          <p:cNvPr id="6" name="Picture 5">
            <a:extLst>
              <a:ext uri="{FF2B5EF4-FFF2-40B4-BE49-F238E27FC236}">
                <a16:creationId xmlns:a16="http://schemas.microsoft.com/office/drawing/2014/main" id="{0662EE90-5B5E-008F-BA97-FA11B2EF4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0424" y="1282023"/>
            <a:ext cx="4968054" cy="2907370"/>
          </a:xfrm>
          <a:prstGeom prst="rect">
            <a:avLst/>
          </a:prstGeom>
        </p:spPr>
      </p:pic>
      <p:sp>
        <p:nvSpPr>
          <p:cNvPr id="5" name="TextBox 4">
            <a:extLst>
              <a:ext uri="{FF2B5EF4-FFF2-40B4-BE49-F238E27FC236}">
                <a16:creationId xmlns:a16="http://schemas.microsoft.com/office/drawing/2014/main" id="{FB973C23-32DA-D8BF-E2BA-E3706BBEF69B}"/>
              </a:ext>
            </a:extLst>
          </p:cNvPr>
          <p:cNvSpPr txBox="1"/>
          <p:nvPr/>
        </p:nvSpPr>
        <p:spPr>
          <a:xfrm>
            <a:off x="1000027" y="4317139"/>
            <a:ext cx="5015291" cy="1631216"/>
          </a:xfrm>
          <a:prstGeom prst="rect">
            <a:avLst/>
          </a:prstGeom>
          <a:noFill/>
        </p:spPr>
        <p:txBody>
          <a:bodyPr wrap="square">
            <a:spAutoFit/>
          </a:bodyPr>
          <a:lstStyle/>
          <a:p>
            <a:pPr algn="just"/>
            <a:r>
              <a:rPr lang="en-IN" sz="2000" dirty="0"/>
              <a:t>Investments in the beverages sector tend to peak in </a:t>
            </a:r>
            <a:r>
              <a:rPr lang="en-IN" sz="2000" b="1" dirty="0"/>
              <a:t>January</a:t>
            </a:r>
            <a:r>
              <a:rPr lang="en-IN" sz="2000" dirty="0"/>
              <a:t> and </a:t>
            </a:r>
            <a:r>
              <a:rPr lang="en-IN" sz="2000" b="1" dirty="0"/>
              <a:t>February</a:t>
            </a:r>
            <a:r>
              <a:rPr lang="en-IN" sz="2000" dirty="0"/>
              <a:t>, likely driven by preparations for the upcoming </a:t>
            </a:r>
            <a:r>
              <a:rPr lang="en-IN" sz="2000" b="1" dirty="0"/>
              <a:t>summer</a:t>
            </a:r>
            <a:r>
              <a:rPr lang="en-IN" sz="2000" dirty="0"/>
              <a:t> season when consumer demand for beverages typically rises.</a:t>
            </a:r>
          </a:p>
        </p:txBody>
      </p:sp>
      <p:sp>
        <p:nvSpPr>
          <p:cNvPr id="8" name="TextBox 7">
            <a:extLst>
              <a:ext uri="{FF2B5EF4-FFF2-40B4-BE49-F238E27FC236}">
                <a16:creationId xmlns:a16="http://schemas.microsoft.com/office/drawing/2014/main" id="{7317058D-E465-97B8-82E3-53B7085D830E}"/>
              </a:ext>
            </a:extLst>
          </p:cNvPr>
          <p:cNvSpPr txBox="1"/>
          <p:nvPr/>
        </p:nvSpPr>
        <p:spPr>
          <a:xfrm>
            <a:off x="6750424" y="4245421"/>
            <a:ext cx="5226423" cy="1938992"/>
          </a:xfrm>
          <a:prstGeom prst="rect">
            <a:avLst/>
          </a:prstGeom>
          <a:noFill/>
        </p:spPr>
        <p:txBody>
          <a:bodyPr wrap="square">
            <a:spAutoFit/>
          </a:bodyPr>
          <a:lstStyle/>
          <a:p>
            <a:r>
              <a:rPr lang="en-IN" sz="2000" dirty="0"/>
              <a:t>Investments in the textile sector often see an increase in </a:t>
            </a:r>
            <a:r>
              <a:rPr lang="en-IN" sz="2000" b="1" dirty="0"/>
              <a:t>September</a:t>
            </a:r>
            <a:r>
              <a:rPr lang="en-IN" sz="2000" dirty="0"/>
              <a:t>, possibly influenced by factors such as the approaching autumn and winter seasons when there is higher demand for textile products like clothing and fabrics.</a:t>
            </a:r>
          </a:p>
        </p:txBody>
      </p:sp>
    </p:spTree>
    <p:extLst>
      <p:ext uri="{BB962C8B-B14F-4D97-AF65-F5344CB8AC3E}">
        <p14:creationId xmlns:p14="http://schemas.microsoft.com/office/powerpoint/2010/main" val="1512714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136810-B6CE-4D76-FABB-C920B4CA2D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891" y="1373369"/>
            <a:ext cx="5079202" cy="3252418"/>
          </a:xfrm>
          <a:prstGeom prst="rect">
            <a:avLst/>
          </a:prstGeom>
        </p:spPr>
      </p:pic>
      <p:pic>
        <p:nvPicPr>
          <p:cNvPr id="4" name="Picture 3">
            <a:extLst>
              <a:ext uri="{FF2B5EF4-FFF2-40B4-BE49-F238E27FC236}">
                <a16:creationId xmlns:a16="http://schemas.microsoft.com/office/drawing/2014/main" id="{A1741BCE-A9F1-DB1A-5EA0-860C99FC1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4944" y="1373369"/>
            <a:ext cx="5354925" cy="3252419"/>
          </a:xfrm>
          <a:prstGeom prst="rect">
            <a:avLst/>
          </a:prstGeom>
        </p:spPr>
      </p:pic>
      <p:sp>
        <p:nvSpPr>
          <p:cNvPr id="5" name="TextBox 4">
            <a:extLst>
              <a:ext uri="{FF2B5EF4-FFF2-40B4-BE49-F238E27FC236}">
                <a16:creationId xmlns:a16="http://schemas.microsoft.com/office/drawing/2014/main" id="{7F2C17D1-62D8-8F89-359D-DEC99FB6F48A}"/>
              </a:ext>
            </a:extLst>
          </p:cNvPr>
          <p:cNvSpPr txBox="1"/>
          <p:nvPr/>
        </p:nvSpPr>
        <p:spPr>
          <a:xfrm>
            <a:off x="607553" y="515261"/>
            <a:ext cx="9208799" cy="461665"/>
          </a:xfrm>
          <a:prstGeom prst="rect">
            <a:avLst/>
          </a:prstGeom>
          <a:noFill/>
        </p:spPr>
        <p:txBody>
          <a:bodyPr wrap="square" rtlCol="0">
            <a:spAutoFit/>
          </a:bodyPr>
          <a:lstStyle/>
          <a:p>
            <a:r>
              <a:rPr lang="en-US" sz="2400" b="1" dirty="0"/>
              <a:t>Cyclicality in the investment trends:</a:t>
            </a:r>
            <a:endParaRPr lang="en-IN" sz="2400" b="1" dirty="0"/>
          </a:p>
        </p:txBody>
      </p:sp>
      <p:sp>
        <p:nvSpPr>
          <p:cNvPr id="6" name="TextBox 5">
            <a:extLst>
              <a:ext uri="{FF2B5EF4-FFF2-40B4-BE49-F238E27FC236}">
                <a16:creationId xmlns:a16="http://schemas.microsoft.com/office/drawing/2014/main" id="{0F1A7ADF-BBE2-9AC4-3926-C90125C15480}"/>
              </a:ext>
            </a:extLst>
          </p:cNvPr>
          <p:cNvSpPr txBox="1"/>
          <p:nvPr/>
        </p:nvSpPr>
        <p:spPr>
          <a:xfrm>
            <a:off x="921644" y="4768642"/>
            <a:ext cx="4788874" cy="1015663"/>
          </a:xfrm>
          <a:prstGeom prst="rect">
            <a:avLst/>
          </a:prstGeom>
          <a:noFill/>
        </p:spPr>
        <p:txBody>
          <a:bodyPr wrap="square">
            <a:spAutoFit/>
          </a:bodyPr>
          <a:lstStyle/>
          <a:p>
            <a:r>
              <a:rPr lang="en-US" sz="2000" b="0" i="0" dirty="0">
                <a:solidFill>
                  <a:schemeClr val="tx1">
                    <a:lumMod val="50000"/>
                  </a:schemeClr>
                </a:solidFill>
                <a:effectLst/>
              </a:rPr>
              <a:t>Investments in the paper and printing sector have been notable in both July and November</a:t>
            </a:r>
            <a:r>
              <a:rPr lang="en-US" sz="2000" b="0" i="0" dirty="0">
                <a:solidFill>
                  <a:schemeClr val="tx1">
                    <a:lumMod val="50000"/>
                  </a:schemeClr>
                </a:solidFill>
                <a:effectLst/>
                <a:latin typeface="Söhne"/>
              </a:rPr>
              <a:t>.</a:t>
            </a:r>
            <a:endParaRPr lang="en-IN" sz="2000" dirty="0">
              <a:solidFill>
                <a:schemeClr val="tx1">
                  <a:lumMod val="50000"/>
                </a:schemeClr>
              </a:solidFill>
            </a:endParaRPr>
          </a:p>
        </p:txBody>
      </p:sp>
      <p:sp>
        <p:nvSpPr>
          <p:cNvPr id="10" name="TextBox 9">
            <a:extLst>
              <a:ext uri="{FF2B5EF4-FFF2-40B4-BE49-F238E27FC236}">
                <a16:creationId xmlns:a16="http://schemas.microsoft.com/office/drawing/2014/main" id="{BEF8BCAA-3A5A-9CC4-723E-117B8F2C3F3F}"/>
              </a:ext>
            </a:extLst>
          </p:cNvPr>
          <p:cNvSpPr txBox="1"/>
          <p:nvPr/>
        </p:nvSpPr>
        <p:spPr>
          <a:xfrm>
            <a:off x="6364944" y="4768642"/>
            <a:ext cx="4415118" cy="707886"/>
          </a:xfrm>
          <a:prstGeom prst="rect">
            <a:avLst/>
          </a:prstGeom>
          <a:noFill/>
        </p:spPr>
        <p:txBody>
          <a:bodyPr wrap="square">
            <a:spAutoFit/>
          </a:bodyPr>
          <a:lstStyle/>
          <a:p>
            <a:r>
              <a:rPr lang="en-US" sz="2000" b="0" i="0" dirty="0">
                <a:solidFill>
                  <a:schemeClr val="tx1">
                    <a:lumMod val="50000"/>
                  </a:schemeClr>
                </a:solidFill>
                <a:effectLst/>
              </a:rPr>
              <a:t>Investments in the automobile sector typically peak in January.</a:t>
            </a:r>
            <a:endParaRPr lang="en-IN" sz="2000" dirty="0">
              <a:solidFill>
                <a:schemeClr val="tx1">
                  <a:lumMod val="50000"/>
                </a:schemeClr>
              </a:solidFill>
            </a:endParaRPr>
          </a:p>
        </p:txBody>
      </p:sp>
    </p:spTree>
    <p:extLst>
      <p:ext uri="{BB962C8B-B14F-4D97-AF65-F5344CB8AC3E}">
        <p14:creationId xmlns:p14="http://schemas.microsoft.com/office/powerpoint/2010/main" val="1885845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004E5-3E8E-1E98-A0E0-0C0DC1DA7A60}"/>
              </a:ext>
            </a:extLst>
          </p:cNvPr>
          <p:cNvSpPr>
            <a:spLocks noGrp="1"/>
          </p:cNvSpPr>
          <p:nvPr>
            <p:ph type="title"/>
          </p:nvPr>
        </p:nvSpPr>
        <p:spPr/>
        <p:txBody>
          <a:bodyPr/>
          <a:lstStyle/>
          <a:p>
            <a:r>
              <a:rPr lang="en-IN" sz="8000" dirty="0"/>
              <a:t>Secondary Research</a:t>
            </a:r>
          </a:p>
        </p:txBody>
      </p:sp>
    </p:spTree>
    <p:extLst>
      <p:ext uri="{BB962C8B-B14F-4D97-AF65-F5344CB8AC3E}">
        <p14:creationId xmlns:p14="http://schemas.microsoft.com/office/powerpoint/2010/main" val="4002738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355600-5CD9-439C-9EFB-04A8FBF48074}"/>
              </a:ext>
            </a:extLst>
          </p:cNvPr>
          <p:cNvSpPr txBox="1"/>
          <p:nvPr/>
        </p:nvSpPr>
        <p:spPr>
          <a:xfrm>
            <a:off x="607553" y="515261"/>
            <a:ext cx="9208799" cy="461665"/>
          </a:xfrm>
          <a:prstGeom prst="rect">
            <a:avLst/>
          </a:prstGeom>
          <a:noFill/>
        </p:spPr>
        <p:txBody>
          <a:bodyPr wrap="square" rtlCol="0">
            <a:spAutoFit/>
          </a:bodyPr>
          <a:lstStyle/>
          <a:p>
            <a:r>
              <a:rPr lang="en-US" sz="2400" b="1" dirty="0"/>
              <a:t>Top 5 districts to buy commercial properties in Telangana:</a:t>
            </a:r>
            <a:endParaRPr lang="en-IN" sz="2400" b="1" dirty="0"/>
          </a:p>
        </p:txBody>
      </p:sp>
      <p:grpSp>
        <p:nvGrpSpPr>
          <p:cNvPr id="7" name="Google Shape;2620;p47">
            <a:extLst>
              <a:ext uri="{FF2B5EF4-FFF2-40B4-BE49-F238E27FC236}">
                <a16:creationId xmlns:a16="http://schemas.microsoft.com/office/drawing/2014/main" id="{3A09F72C-5BD5-3991-C73B-0D061C49C051}"/>
              </a:ext>
            </a:extLst>
          </p:cNvPr>
          <p:cNvGrpSpPr/>
          <p:nvPr/>
        </p:nvGrpSpPr>
        <p:grpSpPr>
          <a:xfrm>
            <a:off x="967192" y="1701296"/>
            <a:ext cx="3183468" cy="461665"/>
            <a:chOff x="2771600" y="526920"/>
            <a:chExt cx="3480300" cy="1145236"/>
          </a:xfrm>
        </p:grpSpPr>
        <p:sp>
          <p:nvSpPr>
            <p:cNvPr id="8" name="Google Shape;2621;p47">
              <a:extLst>
                <a:ext uri="{FF2B5EF4-FFF2-40B4-BE49-F238E27FC236}">
                  <a16:creationId xmlns:a16="http://schemas.microsoft.com/office/drawing/2014/main" id="{B25C3969-AA13-287A-4BAA-AB6F268F5E2D}"/>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22;p47">
              <a:extLst>
                <a:ext uri="{FF2B5EF4-FFF2-40B4-BE49-F238E27FC236}">
                  <a16:creationId xmlns:a16="http://schemas.microsoft.com/office/drawing/2014/main" id="{77C7DAEE-8179-53A2-3FA7-740389B1995B}"/>
                </a:ext>
              </a:extLst>
            </p:cNvPr>
            <p:cNvSpPr/>
            <p:nvPr/>
          </p:nvSpPr>
          <p:spPr>
            <a:xfrm>
              <a:off x="2849650" y="606775"/>
              <a:ext cx="3324000"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HYDERABAD</a:t>
              </a:r>
              <a:endParaRPr b="1" dirty="0"/>
            </a:p>
          </p:txBody>
        </p:sp>
      </p:grpSp>
      <p:grpSp>
        <p:nvGrpSpPr>
          <p:cNvPr id="10" name="Google Shape;2620;p47">
            <a:extLst>
              <a:ext uri="{FF2B5EF4-FFF2-40B4-BE49-F238E27FC236}">
                <a16:creationId xmlns:a16="http://schemas.microsoft.com/office/drawing/2014/main" id="{E7F0CF82-035C-BB17-1015-4D808A7A37DC}"/>
              </a:ext>
            </a:extLst>
          </p:cNvPr>
          <p:cNvGrpSpPr/>
          <p:nvPr/>
        </p:nvGrpSpPr>
        <p:grpSpPr>
          <a:xfrm>
            <a:off x="966732" y="2535583"/>
            <a:ext cx="3183468" cy="461665"/>
            <a:chOff x="2771600" y="526920"/>
            <a:chExt cx="3480300" cy="1145236"/>
          </a:xfrm>
        </p:grpSpPr>
        <p:sp>
          <p:nvSpPr>
            <p:cNvPr id="11" name="Google Shape;2621;p47">
              <a:extLst>
                <a:ext uri="{FF2B5EF4-FFF2-40B4-BE49-F238E27FC236}">
                  <a16:creationId xmlns:a16="http://schemas.microsoft.com/office/drawing/2014/main" id="{440CAFC1-4BAD-4734-46CE-6A22411DF27E}"/>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2;p47">
              <a:extLst>
                <a:ext uri="{FF2B5EF4-FFF2-40B4-BE49-F238E27FC236}">
                  <a16:creationId xmlns:a16="http://schemas.microsoft.com/office/drawing/2014/main" id="{DD7E95F4-9011-295D-353B-A81654218441}"/>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RANGAREDDY</a:t>
              </a:r>
              <a:endParaRPr b="1" dirty="0"/>
            </a:p>
          </p:txBody>
        </p:sp>
      </p:grpSp>
      <p:grpSp>
        <p:nvGrpSpPr>
          <p:cNvPr id="13" name="Google Shape;2620;p47">
            <a:extLst>
              <a:ext uri="{FF2B5EF4-FFF2-40B4-BE49-F238E27FC236}">
                <a16:creationId xmlns:a16="http://schemas.microsoft.com/office/drawing/2014/main" id="{796FD668-F2B8-FFC4-E75C-0AF5F11D803B}"/>
              </a:ext>
            </a:extLst>
          </p:cNvPr>
          <p:cNvGrpSpPr/>
          <p:nvPr/>
        </p:nvGrpSpPr>
        <p:grpSpPr>
          <a:xfrm>
            <a:off x="966824" y="3373636"/>
            <a:ext cx="3183468" cy="461665"/>
            <a:chOff x="2771600" y="526920"/>
            <a:chExt cx="3480300" cy="1145236"/>
          </a:xfrm>
        </p:grpSpPr>
        <p:sp>
          <p:nvSpPr>
            <p:cNvPr id="14" name="Google Shape;2621;p47">
              <a:extLst>
                <a:ext uri="{FF2B5EF4-FFF2-40B4-BE49-F238E27FC236}">
                  <a16:creationId xmlns:a16="http://schemas.microsoft.com/office/drawing/2014/main" id="{A527DD3F-2640-C1EC-19A2-65B86E8D263D}"/>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2;p47">
              <a:extLst>
                <a:ext uri="{FF2B5EF4-FFF2-40B4-BE49-F238E27FC236}">
                  <a16:creationId xmlns:a16="http://schemas.microsoft.com/office/drawing/2014/main" id="{2CE083B5-36A9-438E-2964-A8BD38981960}"/>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MEDCHAL-MALKAJGIRI</a:t>
              </a:r>
              <a:endParaRPr b="1" dirty="0"/>
            </a:p>
          </p:txBody>
        </p:sp>
      </p:grpSp>
      <p:grpSp>
        <p:nvGrpSpPr>
          <p:cNvPr id="16" name="Google Shape;2620;p47">
            <a:extLst>
              <a:ext uri="{FF2B5EF4-FFF2-40B4-BE49-F238E27FC236}">
                <a16:creationId xmlns:a16="http://schemas.microsoft.com/office/drawing/2014/main" id="{EAF212C1-06F2-566A-3E0C-F0D26808F174}"/>
              </a:ext>
            </a:extLst>
          </p:cNvPr>
          <p:cNvGrpSpPr/>
          <p:nvPr/>
        </p:nvGrpSpPr>
        <p:grpSpPr>
          <a:xfrm>
            <a:off x="966640" y="4207923"/>
            <a:ext cx="3183468" cy="461665"/>
            <a:chOff x="2771600" y="526920"/>
            <a:chExt cx="3480300" cy="1145236"/>
          </a:xfrm>
        </p:grpSpPr>
        <p:sp>
          <p:nvSpPr>
            <p:cNvPr id="17" name="Google Shape;2621;p47">
              <a:extLst>
                <a:ext uri="{FF2B5EF4-FFF2-40B4-BE49-F238E27FC236}">
                  <a16:creationId xmlns:a16="http://schemas.microsoft.com/office/drawing/2014/main" id="{459FC57B-C3F7-2F92-A91E-4F993ED7D2B6}"/>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22;p47">
              <a:extLst>
                <a:ext uri="{FF2B5EF4-FFF2-40B4-BE49-F238E27FC236}">
                  <a16:creationId xmlns:a16="http://schemas.microsoft.com/office/drawing/2014/main" id="{4DE47D5C-3A7A-E138-D7DA-C0B38A11C639}"/>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SANGAREDDY</a:t>
              </a:r>
              <a:endParaRPr b="1" dirty="0"/>
            </a:p>
          </p:txBody>
        </p:sp>
      </p:grpSp>
      <p:grpSp>
        <p:nvGrpSpPr>
          <p:cNvPr id="19" name="Google Shape;2620;p47">
            <a:extLst>
              <a:ext uri="{FF2B5EF4-FFF2-40B4-BE49-F238E27FC236}">
                <a16:creationId xmlns:a16="http://schemas.microsoft.com/office/drawing/2014/main" id="{B660527F-F43F-C801-BF03-0502C1686A74}"/>
              </a:ext>
            </a:extLst>
          </p:cNvPr>
          <p:cNvGrpSpPr/>
          <p:nvPr/>
        </p:nvGrpSpPr>
        <p:grpSpPr>
          <a:xfrm>
            <a:off x="966640" y="5042210"/>
            <a:ext cx="3183468" cy="461665"/>
            <a:chOff x="2771600" y="526920"/>
            <a:chExt cx="3480300" cy="1145236"/>
          </a:xfrm>
        </p:grpSpPr>
        <p:sp>
          <p:nvSpPr>
            <p:cNvPr id="20" name="Google Shape;2621;p47">
              <a:extLst>
                <a:ext uri="{FF2B5EF4-FFF2-40B4-BE49-F238E27FC236}">
                  <a16:creationId xmlns:a16="http://schemas.microsoft.com/office/drawing/2014/main" id="{2FF75EE2-E410-5448-6A19-AB527296E41F}"/>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22;p47">
              <a:extLst>
                <a:ext uri="{FF2B5EF4-FFF2-40B4-BE49-F238E27FC236}">
                  <a16:creationId xmlns:a16="http://schemas.microsoft.com/office/drawing/2014/main" id="{FB1A07E1-389E-2120-D125-3999C4DE876C}"/>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HANUMAKONDA</a:t>
              </a:r>
              <a:endParaRPr b="1" dirty="0"/>
            </a:p>
          </p:txBody>
        </p:sp>
      </p:grpSp>
      <p:pic>
        <p:nvPicPr>
          <p:cNvPr id="23" name="Picture 22">
            <a:extLst>
              <a:ext uri="{FF2B5EF4-FFF2-40B4-BE49-F238E27FC236}">
                <a16:creationId xmlns:a16="http://schemas.microsoft.com/office/drawing/2014/main" id="{0753AE7E-C979-9AD4-5F6F-29369AFD3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3670" y="2020926"/>
            <a:ext cx="6119390" cy="3856054"/>
          </a:xfrm>
          <a:prstGeom prst="rect">
            <a:avLst/>
          </a:prstGeom>
        </p:spPr>
      </p:pic>
    </p:spTree>
    <p:extLst>
      <p:ext uri="{BB962C8B-B14F-4D97-AF65-F5344CB8AC3E}">
        <p14:creationId xmlns:p14="http://schemas.microsoft.com/office/powerpoint/2010/main" val="3829411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2620;p47">
            <a:extLst>
              <a:ext uri="{FF2B5EF4-FFF2-40B4-BE49-F238E27FC236}">
                <a16:creationId xmlns:a16="http://schemas.microsoft.com/office/drawing/2014/main" id="{8237B798-6BDE-AD98-1694-7D4BB9FDA715}"/>
              </a:ext>
            </a:extLst>
          </p:cNvPr>
          <p:cNvGrpSpPr/>
          <p:nvPr/>
        </p:nvGrpSpPr>
        <p:grpSpPr>
          <a:xfrm>
            <a:off x="1032691" y="621922"/>
            <a:ext cx="3206378" cy="579048"/>
            <a:chOff x="2771600" y="526920"/>
            <a:chExt cx="3480300" cy="1145236"/>
          </a:xfrm>
        </p:grpSpPr>
        <p:sp>
          <p:nvSpPr>
            <p:cNvPr id="4" name="Google Shape;2621;p47">
              <a:extLst>
                <a:ext uri="{FF2B5EF4-FFF2-40B4-BE49-F238E27FC236}">
                  <a16:creationId xmlns:a16="http://schemas.microsoft.com/office/drawing/2014/main" id="{99565FBA-FB81-28F8-8428-CA7544B0AA85}"/>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2;p47">
              <a:extLst>
                <a:ext uri="{FF2B5EF4-FFF2-40B4-BE49-F238E27FC236}">
                  <a16:creationId xmlns:a16="http://schemas.microsoft.com/office/drawing/2014/main" id="{0B397FB9-2117-C51B-5989-F15718CCD689}"/>
                </a:ext>
              </a:extLst>
            </p:cNvPr>
            <p:cNvSpPr/>
            <p:nvPr/>
          </p:nvSpPr>
          <p:spPr>
            <a:xfrm>
              <a:off x="2810624" y="606787"/>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400" b="1" dirty="0"/>
                <a:t>HYDERABAD</a:t>
              </a:r>
              <a:endParaRPr sz="2400" b="1" dirty="0"/>
            </a:p>
          </p:txBody>
        </p:sp>
      </p:grpSp>
      <p:sp>
        <p:nvSpPr>
          <p:cNvPr id="10" name="TextBox 9">
            <a:extLst>
              <a:ext uri="{FF2B5EF4-FFF2-40B4-BE49-F238E27FC236}">
                <a16:creationId xmlns:a16="http://schemas.microsoft.com/office/drawing/2014/main" id="{6B5B0DC5-B606-3C2A-96E8-B7E8763645C4}"/>
              </a:ext>
            </a:extLst>
          </p:cNvPr>
          <p:cNvSpPr txBox="1"/>
          <p:nvPr/>
        </p:nvSpPr>
        <p:spPr>
          <a:xfrm>
            <a:off x="633967" y="1123936"/>
            <a:ext cx="5533218" cy="3754874"/>
          </a:xfrm>
          <a:prstGeom prst="rect">
            <a:avLst/>
          </a:prstGeom>
          <a:noFill/>
        </p:spPr>
        <p:txBody>
          <a:bodyPr wrap="square">
            <a:spAutoFit/>
          </a:bodyPr>
          <a:lstStyle/>
          <a:p>
            <a:endParaRPr lang="en-IN" dirty="0"/>
          </a:p>
          <a:p>
            <a:pPr marL="285750" indent="-285750" algn="just">
              <a:buFont typeface="Arial" panose="020B0604020202020204" pitchFamily="34" charset="0"/>
              <a:buChar char="•"/>
            </a:pPr>
            <a:r>
              <a:rPr lang="en-IN" sz="2000" dirty="0"/>
              <a:t>It is the capital of Telangana, one of India's fastest-growing cities, known for its thriving IT industry and hosting major multinational companies like Google, Microsoft, and Amazon.</a:t>
            </a:r>
          </a:p>
          <a:p>
            <a:pPr marL="285750" indent="-285750" algn="just">
              <a:buFont typeface="Arial" panose="020B0604020202020204" pitchFamily="34" charset="0"/>
              <a:buChar char="•"/>
            </a:pPr>
            <a:r>
              <a:rPr lang="en-IN" sz="2000" dirty="0"/>
              <a:t>Hyderabad's commercial real estate market is highly promising, with prime investment opportunities in areas such as Hitech-City, Gachibowli, Madhapur, and Banjara Hills, which have witnessed significant commercial development.</a:t>
            </a:r>
          </a:p>
        </p:txBody>
      </p:sp>
      <p:pic>
        <p:nvPicPr>
          <p:cNvPr id="14" name="Picture 13">
            <a:extLst>
              <a:ext uri="{FF2B5EF4-FFF2-40B4-BE49-F238E27FC236}">
                <a16:creationId xmlns:a16="http://schemas.microsoft.com/office/drawing/2014/main" id="{F259A2D6-CAAE-4513-5902-A0C0BA4D102B}"/>
              </a:ext>
            </a:extLst>
          </p:cNvPr>
          <p:cNvPicPr>
            <a:picLocks noChangeAspect="1"/>
          </p:cNvPicPr>
          <p:nvPr/>
        </p:nvPicPr>
        <p:blipFill>
          <a:blip r:embed="rId2"/>
          <a:stretch>
            <a:fillRect/>
          </a:stretch>
        </p:blipFill>
        <p:spPr>
          <a:xfrm>
            <a:off x="6484883" y="1587500"/>
            <a:ext cx="5611074" cy="2700721"/>
          </a:xfrm>
          <a:prstGeom prst="rect">
            <a:avLst/>
          </a:prstGeom>
        </p:spPr>
      </p:pic>
      <p:sp>
        <p:nvSpPr>
          <p:cNvPr id="16" name="TextBox 15">
            <a:extLst>
              <a:ext uri="{FF2B5EF4-FFF2-40B4-BE49-F238E27FC236}">
                <a16:creationId xmlns:a16="http://schemas.microsoft.com/office/drawing/2014/main" id="{39080AB7-913E-0E32-F076-1498A2C8F62F}"/>
              </a:ext>
            </a:extLst>
          </p:cNvPr>
          <p:cNvSpPr txBox="1"/>
          <p:nvPr/>
        </p:nvSpPr>
        <p:spPr>
          <a:xfrm>
            <a:off x="633967" y="4534522"/>
            <a:ext cx="10956558" cy="1292662"/>
          </a:xfrm>
          <a:prstGeom prst="rect">
            <a:avLst/>
          </a:prstGeom>
          <a:noFill/>
        </p:spPr>
        <p:txBody>
          <a:bodyPr wrap="square">
            <a:spAutoFit/>
          </a:bodyPr>
          <a:lstStyle/>
          <a:p>
            <a:pPr marL="285750" indent="-285750" algn="just">
              <a:buFont typeface="Arial" panose="020B0604020202020204" pitchFamily="34" charset="0"/>
              <a:buChar char="•"/>
            </a:pPr>
            <a:endParaRPr lang="en-IN" sz="1800" dirty="0"/>
          </a:p>
          <a:p>
            <a:pPr marL="285750" indent="-285750" algn="just">
              <a:buFont typeface="Arial" panose="020B0604020202020204" pitchFamily="34" charset="0"/>
              <a:buChar char="•"/>
            </a:pPr>
            <a:r>
              <a:rPr lang="en-IN" sz="2000" dirty="0"/>
              <a:t>The city's robust economic ecosystem extends beyond IT to include a strong pharmaceutical and biotechnology sector, making it an attractive destination for diverse commercial investments.</a:t>
            </a:r>
          </a:p>
        </p:txBody>
      </p:sp>
      <p:sp>
        <p:nvSpPr>
          <p:cNvPr id="17" name="TextBox 16">
            <a:extLst>
              <a:ext uri="{FF2B5EF4-FFF2-40B4-BE49-F238E27FC236}">
                <a16:creationId xmlns:a16="http://schemas.microsoft.com/office/drawing/2014/main" id="{A8DBFD6C-6FF9-F8A8-FA68-1CECD72C9EF9}"/>
              </a:ext>
            </a:extLst>
          </p:cNvPr>
          <p:cNvSpPr txBox="1"/>
          <p:nvPr/>
        </p:nvSpPr>
        <p:spPr>
          <a:xfrm>
            <a:off x="6484883" y="4288221"/>
            <a:ext cx="5265683" cy="338554"/>
          </a:xfrm>
          <a:prstGeom prst="rect">
            <a:avLst/>
          </a:prstGeom>
          <a:noFill/>
        </p:spPr>
        <p:txBody>
          <a:bodyPr wrap="square" rtlCol="0">
            <a:spAutoFit/>
          </a:bodyPr>
          <a:lstStyle/>
          <a:p>
            <a:r>
              <a:rPr lang="en-IN" sz="1600" dirty="0"/>
              <a:t>Cyber Towers, Hitech-city</a:t>
            </a:r>
          </a:p>
        </p:txBody>
      </p:sp>
    </p:spTree>
    <p:extLst>
      <p:ext uri="{BB962C8B-B14F-4D97-AF65-F5344CB8AC3E}">
        <p14:creationId xmlns:p14="http://schemas.microsoft.com/office/powerpoint/2010/main" val="74197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FA5E0A5-B20F-A593-57C2-D0120A98FC86}"/>
              </a:ext>
            </a:extLst>
          </p:cNvPr>
          <p:cNvSpPr txBox="1"/>
          <p:nvPr/>
        </p:nvSpPr>
        <p:spPr>
          <a:xfrm>
            <a:off x="537884" y="1537461"/>
            <a:ext cx="5558116" cy="3970318"/>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001F24"/>
                </a:solidFill>
                <a:effectLst/>
              </a:rPr>
              <a:t>The district is well-developed industrially because it is close to the capital and has good infrastructure, communication, transport, market, and human resources.</a:t>
            </a:r>
          </a:p>
          <a:p>
            <a:pPr algn="just"/>
            <a:endParaRPr lang="en-US" dirty="0">
              <a:solidFill>
                <a:srgbClr val="001F24"/>
              </a:solidFill>
            </a:endParaRPr>
          </a:p>
          <a:p>
            <a:pPr marL="285750" indent="-285750" algn="just">
              <a:buFont typeface="Arial" panose="020B0604020202020204" pitchFamily="34" charset="0"/>
              <a:buChar char="•"/>
            </a:pPr>
            <a:r>
              <a:rPr lang="en-US" dirty="0"/>
              <a:t>There are 3 Mega Industries with 1267.9 crores investment and 1850 employment, 86 large industries with an investment of Rs. 3081.71 Cr., providing employment of 15,516 persons,27 Medium industries with an investment of Rs. 305.52 Cr., providing employment of 2088 persons.4409 MSE units with an investment of Rs 1407.85 Cr., providing employment of 45,633 persons</a:t>
            </a:r>
            <a:endParaRPr lang="en-IN" dirty="0"/>
          </a:p>
        </p:txBody>
      </p:sp>
      <p:grpSp>
        <p:nvGrpSpPr>
          <p:cNvPr id="7" name="Google Shape;2620;p47">
            <a:extLst>
              <a:ext uri="{FF2B5EF4-FFF2-40B4-BE49-F238E27FC236}">
                <a16:creationId xmlns:a16="http://schemas.microsoft.com/office/drawing/2014/main" id="{AF4118BB-AABA-24E3-A00E-CBDF73B5BE2E}"/>
              </a:ext>
            </a:extLst>
          </p:cNvPr>
          <p:cNvGrpSpPr/>
          <p:nvPr/>
        </p:nvGrpSpPr>
        <p:grpSpPr>
          <a:xfrm>
            <a:off x="908422" y="699247"/>
            <a:ext cx="3206378" cy="579048"/>
            <a:chOff x="2771600" y="526920"/>
            <a:chExt cx="3480300" cy="1145236"/>
          </a:xfrm>
        </p:grpSpPr>
        <p:sp>
          <p:nvSpPr>
            <p:cNvPr id="8" name="Google Shape;2621;p47">
              <a:extLst>
                <a:ext uri="{FF2B5EF4-FFF2-40B4-BE49-F238E27FC236}">
                  <a16:creationId xmlns:a16="http://schemas.microsoft.com/office/drawing/2014/main" id="{F65326FA-F420-B392-8700-35AE63FACEAB}"/>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22;p47">
              <a:extLst>
                <a:ext uri="{FF2B5EF4-FFF2-40B4-BE49-F238E27FC236}">
                  <a16:creationId xmlns:a16="http://schemas.microsoft.com/office/drawing/2014/main" id="{E6A770CC-1165-8068-37C3-690F290A7383}"/>
                </a:ext>
              </a:extLst>
            </p:cNvPr>
            <p:cNvSpPr/>
            <p:nvPr/>
          </p:nvSpPr>
          <p:spPr>
            <a:xfrm>
              <a:off x="2810674" y="606787"/>
              <a:ext cx="34021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400" b="1" dirty="0">
                  <a:solidFill>
                    <a:srgbClr val="3D3D3D"/>
                  </a:solidFill>
                </a:rPr>
                <a:t>RANGAREDDY</a:t>
              </a:r>
              <a:endParaRPr sz="2400" b="1" dirty="0">
                <a:solidFill>
                  <a:srgbClr val="3D3D3D"/>
                </a:solidFill>
              </a:endParaRPr>
            </a:p>
          </p:txBody>
        </p:sp>
      </p:grpSp>
      <p:pic>
        <p:nvPicPr>
          <p:cNvPr id="1028" name="Picture 4" descr="Hyderabad Pharma City - Wikipedia">
            <a:extLst>
              <a:ext uri="{FF2B5EF4-FFF2-40B4-BE49-F238E27FC236}">
                <a16:creationId xmlns:a16="http://schemas.microsoft.com/office/drawing/2014/main" id="{D30CA0CF-769E-8159-CFC9-D07AD3EBAB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5020" y="1677087"/>
            <a:ext cx="5060577" cy="308638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5CC40FB-0DE0-99B0-17A1-FE4CDDC9204C}"/>
              </a:ext>
            </a:extLst>
          </p:cNvPr>
          <p:cNvSpPr txBox="1"/>
          <p:nvPr/>
        </p:nvSpPr>
        <p:spPr>
          <a:xfrm>
            <a:off x="6335020" y="4842359"/>
            <a:ext cx="6107372" cy="338554"/>
          </a:xfrm>
          <a:prstGeom prst="rect">
            <a:avLst/>
          </a:prstGeom>
          <a:noFill/>
        </p:spPr>
        <p:txBody>
          <a:bodyPr wrap="square">
            <a:spAutoFit/>
          </a:bodyPr>
          <a:lstStyle/>
          <a:p>
            <a:r>
              <a:rPr lang="en-IN" sz="1600" i="0" dirty="0">
                <a:solidFill>
                  <a:srgbClr val="202122"/>
                </a:solidFill>
                <a:effectLst/>
                <a:latin typeface="Arial" panose="020B0604020202020204" pitchFamily="34" charset="0"/>
              </a:rPr>
              <a:t>Hyderabad Pharma City, </a:t>
            </a:r>
            <a:r>
              <a:rPr lang="en-IN" sz="1600" i="0" dirty="0" err="1">
                <a:solidFill>
                  <a:srgbClr val="202122"/>
                </a:solidFill>
                <a:effectLst/>
                <a:latin typeface="Arial" panose="020B0604020202020204" pitchFamily="34" charset="0"/>
              </a:rPr>
              <a:t>Rangareddy</a:t>
            </a:r>
            <a:endParaRPr lang="en-IN" sz="1600" dirty="0"/>
          </a:p>
        </p:txBody>
      </p:sp>
    </p:spTree>
    <p:extLst>
      <p:ext uri="{BB962C8B-B14F-4D97-AF65-F5344CB8AC3E}">
        <p14:creationId xmlns:p14="http://schemas.microsoft.com/office/powerpoint/2010/main" val="15632699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46C459B-A92E-903C-762D-46C468A2A577}"/>
              </a:ext>
            </a:extLst>
          </p:cNvPr>
          <p:cNvSpPr txBox="1"/>
          <p:nvPr/>
        </p:nvSpPr>
        <p:spPr>
          <a:xfrm>
            <a:off x="820269" y="1302421"/>
            <a:ext cx="9677401" cy="923330"/>
          </a:xfrm>
          <a:prstGeom prst="rect">
            <a:avLst/>
          </a:prstGeom>
          <a:noFill/>
        </p:spPr>
        <p:txBody>
          <a:bodyPr wrap="square">
            <a:spAutoFit/>
          </a:bodyPr>
          <a:lstStyle/>
          <a:p>
            <a:pPr algn="just"/>
            <a:r>
              <a:rPr lang="en-US" b="0" i="0" dirty="0" err="1">
                <a:effectLst/>
              </a:rPr>
              <a:t>Medchal-Malkajgiri</a:t>
            </a:r>
            <a:r>
              <a:rPr lang="en-US" b="0" i="0" dirty="0">
                <a:effectLst/>
              </a:rPr>
              <a:t> district is another rapidly developing district in Telangana. It is home to several IT parks, industrial estates, and residential complexes. The district is also well-connected to Hyderabad and other major cities in the region.</a:t>
            </a:r>
            <a:endParaRPr lang="en-IN" dirty="0"/>
          </a:p>
        </p:txBody>
      </p:sp>
      <p:grpSp>
        <p:nvGrpSpPr>
          <p:cNvPr id="11" name="Google Shape;2620;p47">
            <a:extLst>
              <a:ext uri="{FF2B5EF4-FFF2-40B4-BE49-F238E27FC236}">
                <a16:creationId xmlns:a16="http://schemas.microsoft.com/office/drawing/2014/main" id="{34B5DF0E-7CCE-C90D-F9AC-0D1525C38C50}"/>
              </a:ext>
            </a:extLst>
          </p:cNvPr>
          <p:cNvGrpSpPr/>
          <p:nvPr/>
        </p:nvGrpSpPr>
        <p:grpSpPr>
          <a:xfrm>
            <a:off x="909916" y="515008"/>
            <a:ext cx="3546469" cy="657776"/>
            <a:chOff x="2771600" y="526920"/>
            <a:chExt cx="3480300" cy="1145236"/>
          </a:xfrm>
        </p:grpSpPr>
        <p:sp>
          <p:nvSpPr>
            <p:cNvPr id="12" name="Google Shape;2621;p47">
              <a:extLst>
                <a:ext uri="{FF2B5EF4-FFF2-40B4-BE49-F238E27FC236}">
                  <a16:creationId xmlns:a16="http://schemas.microsoft.com/office/drawing/2014/main" id="{DE9D2E50-5F03-AE93-A8D7-AD6FE2124E47}"/>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2;p47">
              <a:extLst>
                <a:ext uri="{FF2B5EF4-FFF2-40B4-BE49-F238E27FC236}">
                  <a16:creationId xmlns:a16="http://schemas.microsoft.com/office/drawing/2014/main" id="{9B957534-500C-B8EA-21BE-7DC76B5E1E46}"/>
                </a:ext>
              </a:extLst>
            </p:cNvPr>
            <p:cNvSpPr/>
            <p:nvPr/>
          </p:nvSpPr>
          <p:spPr>
            <a:xfrm>
              <a:off x="2810479" y="606788"/>
              <a:ext cx="3402249"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MEDCHAL-MALKAJGIRI</a:t>
              </a:r>
              <a:endParaRPr sz="2000" b="1" dirty="0"/>
            </a:p>
          </p:txBody>
        </p:sp>
      </p:grpSp>
      <p:grpSp>
        <p:nvGrpSpPr>
          <p:cNvPr id="14" name="Google Shape;2620;p47">
            <a:extLst>
              <a:ext uri="{FF2B5EF4-FFF2-40B4-BE49-F238E27FC236}">
                <a16:creationId xmlns:a16="http://schemas.microsoft.com/office/drawing/2014/main" id="{04AB3CA7-21C5-A267-F882-FC5F8D698E23}"/>
              </a:ext>
            </a:extLst>
          </p:cNvPr>
          <p:cNvGrpSpPr/>
          <p:nvPr/>
        </p:nvGrpSpPr>
        <p:grpSpPr>
          <a:xfrm>
            <a:off x="909823" y="2480442"/>
            <a:ext cx="3546561" cy="555052"/>
            <a:chOff x="2771600" y="526920"/>
            <a:chExt cx="3480300" cy="1145236"/>
          </a:xfrm>
        </p:grpSpPr>
        <p:sp>
          <p:nvSpPr>
            <p:cNvPr id="15" name="Google Shape;2621;p47">
              <a:extLst>
                <a:ext uri="{FF2B5EF4-FFF2-40B4-BE49-F238E27FC236}">
                  <a16:creationId xmlns:a16="http://schemas.microsoft.com/office/drawing/2014/main" id="{35058E02-1AB8-106B-3DAF-0CFA3FFE92B3}"/>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22;p47">
              <a:extLst>
                <a:ext uri="{FF2B5EF4-FFF2-40B4-BE49-F238E27FC236}">
                  <a16:creationId xmlns:a16="http://schemas.microsoft.com/office/drawing/2014/main" id="{89C62B97-D8D9-8DF3-359E-FF15203C5899}"/>
                </a:ext>
              </a:extLst>
            </p:cNvPr>
            <p:cNvSpPr/>
            <p:nvPr/>
          </p:nvSpPr>
          <p:spPr>
            <a:xfrm>
              <a:off x="2810480" y="606788"/>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SANGAREDDY</a:t>
              </a:r>
              <a:endParaRPr sz="2000" b="1" dirty="0"/>
            </a:p>
          </p:txBody>
        </p:sp>
      </p:grpSp>
      <p:sp>
        <p:nvSpPr>
          <p:cNvPr id="18" name="TextBox 17">
            <a:extLst>
              <a:ext uri="{FF2B5EF4-FFF2-40B4-BE49-F238E27FC236}">
                <a16:creationId xmlns:a16="http://schemas.microsoft.com/office/drawing/2014/main" id="{43D9EA48-3927-F3A0-9039-D3D25B75F37F}"/>
              </a:ext>
            </a:extLst>
          </p:cNvPr>
          <p:cNvSpPr txBox="1"/>
          <p:nvPr/>
        </p:nvSpPr>
        <p:spPr>
          <a:xfrm>
            <a:off x="909823" y="3137877"/>
            <a:ext cx="9677401" cy="1200329"/>
          </a:xfrm>
          <a:prstGeom prst="rect">
            <a:avLst/>
          </a:prstGeom>
          <a:noFill/>
        </p:spPr>
        <p:txBody>
          <a:bodyPr wrap="square">
            <a:spAutoFit/>
          </a:bodyPr>
          <a:lstStyle/>
          <a:p>
            <a:pPr algn="just"/>
            <a:r>
              <a:rPr lang="en-US" b="0" i="0" dirty="0" err="1">
                <a:effectLst/>
              </a:rPr>
              <a:t>Sangareddy</a:t>
            </a:r>
            <a:r>
              <a:rPr lang="en-US" b="0" i="0" dirty="0">
                <a:effectLst/>
              </a:rPr>
              <a:t> district is located on the northern outskirts of Hyderabad and consists of several </a:t>
            </a:r>
            <a:r>
              <a:rPr lang="en-US" dirty="0"/>
              <a:t>pharmaceutical industries </a:t>
            </a:r>
            <a:r>
              <a:rPr lang="en-US" b="0" i="0" dirty="0">
                <a:effectLst/>
              </a:rPr>
              <a:t>and manufacturing facilities. </a:t>
            </a:r>
            <a:r>
              <a:rPr lang="en-US" b="0" i="0" dirty="0" err="1">
                <a:solidFill>
                  <a:srgbClr val="2E1126"/>
                </a:solidFill>
                <a:effectLst/>
              </a:rPr>
              <a:t>Sangareddy</a:t>
            </a:r>
            <a:r>
              <a:rPr lang="en-US" b="0" i="0" dirty="0">
                <a:solidFill>
                  <a:srgbClr val="2E1126"/>
                </a:solidFill>
                <a:effectLst/>
              </a:rPr>
              <a:t> is a developing residential area. It's close to markets, worship centers, shopping malls, schools, and colleges. It's also close to IIT Hyderabad, which is 8 km away.</a:t>
            </a:r>
            <a:endParaRPr lang="en-IN" dirty="0"/>
          </a:p>
        </p:txBody>
      </p:sp>
      <p:grpSp>
        <p:nvGrpSpPr>
          <p:cNvPr id="19" name="Google Shape;2620;p47">
            <a:extLst>
              <a:ext uri="{FF2B5EF4-FFF2-40B4-BE49-F238E27FC236}">
                <a16:creationId xmlns:a16="http://schemas.microsoft.com/office/drawing/2014/main" id="{BB489619-5757-1254-D16D-8A511E133A68}"/>
              </a:ext>
            </a:extLst>
          </p:cNvPr>
          <p:cNvGrpSpPr/>
          <p:nvPr/>
        </p:nvGrpSpPr>
        <p:grpSpPr>
          <a:xfrm>
            <a:off x="909824" y="4440590"/>
            <a:ext cx="3546560" cy="555052"/>
            <a:chOff x="2771600" y="526920"/>
            <a:chExt cx="3480300" cy="1145236"/>
          </a:xfrm>
        </p:grpSpPr>
        <p:sp>
          <p:nvSpPr>
            <p:cNvPr id="20" name="Google Shape;2621;p47">
              <a:extLst>
                <a:ext uri="{FF2B5EF4-FFF2-40B4-BE49-F238E27FC236}">
                  <a16:creationId xmlns:a16="http://schemas.microsoft.com/office/drawing/2014/main" id="{C4C6D011-A01B-7E67-5AA4-19E0DC570447}"/>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22;p47">
              <a:extLst>
                <a:ext uri="{FF2B5EF4-FFF2-40B4-BE49-F238E27FC236}">
                  <a16:creationId xmlns:a16="http://schemas.microsoft.com/office/drawing/2014/main" id="{997B2CB6-AECE-5122-8725-FA78E8CFED55}"/>
                </a:ext>
              </a:extLst>
            </p:cNvPr>
            <p:cNvSpPr/>
            <p:nvPr/>
          </p:nvSpPr>
          <p:spPr>
            <a:xfrm>
              <a:off x="2810480" y="606788"/>
              <a:ext cx="340225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HANUMAKONDA</a:t>
              </a:r>
              <a:endParaRPr sz="2000" b="1" dirty="0"/>
            </a:p>
          </p:txBody>
        </p:sp>
      </p:grpSp>
      <p:sp>
        <p:nvSpPr>
          <p:cNvPr id="23" name="TextBox 22">
            <a:extLst>
              <a:ext uri="{FF2B5EF4-FFF2-40B4-BE49-F238E27FC236}">
                <a16:creationId xmlns:a16="http://schemas.microsoft.com/office/drawing/2014/main" id="{84DE0808-DBFF-BC03-B4AF-DCB5B04124C9}"/>
              </a:ext>
            </a:extLst>
          </p:cNvPr>
          <p:cNvSpPr txBox="1"/>
          <p:nvPr/>
        </p:nvSpPr>
        <p:spPr>
          <a:xfrm>
            <a:off x="909825" y="5054562"/>
            <a:ext cx="9677399" cy="1200329"/>
          </a:xfrm>
          <a:prstGeom prst="rect">
            <a:avLst/>
          </a:prstGeom>
          <a:noFill/>
        </p:spPr>
        <p:txBody>
          <a:bodyPr wrap="square">
            <a:spAutoFit/>
          </a:bodyPr>
          <a:lstStyle/>
          <a:p>
            <a:pPr algn="just"/>
            <a:r>
              <a:rPr lang="en-US" b="0" i="0" dirty="0" err="1">
                <a:effectLst/>
              </a:rPr>
              <a:t>Hanumakonda</a:t>
            </a:r>
            <a:r>
              <a:rPr lang="en-US" b="0" i="0" dirty="0">
                <a:effectLst/>
              </a:rPr>
              <a:t> district is the second-largest city in Telangana and it is a major industrial center. It is home to several industries, including textiles, pharmaceuticals, and engineering. </a:t>
            </a:r>
            <a:r>
              <a:rPr lang="en-US" b="0" i="0" dirty="0" err="1">
                <a:effectLst/>
              </a:rPr>
              <a:t>Hanumakonda</a:t>
            </a:r>
            <a:r>
              <a:rPr lang="en-US" b="0" i="0" dirty="0">
                <a:effectLst/>
              </a:rPr>
              <a:t> district is also well-connected to Hyderabad and other major cities in the region.</a:t>
            </a:r>
            <a:endParaRPr lang="en-IN" dirty="0"/>
          </a:p>
        </p:txBody>
      </p:sp>
    </p:spTree>
    <p:extLst>
      <p:ext uri="{BB962C8B-B14F-4D97-AF65-F5344CB8AC3E}">
        <p14:creationId xmlns:p14="http://schemas.microsoft.com/office/powerpoint/2010/main" val="1196879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4" name="Rectangle 3">
            <a:extLst>
              <a:ext uri="{FF2B5EF4-FFF2-40B4-BE49-F238E27FC236}">
                <a16:creationId xmlns:a16="http://schemas.microsoft.com/office/drawing/2014/main" id="{D3840176-4C5D-9447-4A6E-62736B0F4FB5}"/>
              </a:ext>
            </a:extLst>
          </p:cNvPr>
          <p:cNvSpPr/>
          <p:nvPr/>
        </p:nvSpPr>
        <p:spPr>
          <a:xfrm>
            <a:off x="12487926" y="-54907"/>
            <a:ext cx="466846" cy="6967814"/>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5A3ABE34-CCFC-D5FC-AC35-E1A28677C167}"/>
              </a:ext>
            </a:extLst>
          </p:cNvPr>
          <p:cNvSpPr txBox="1"/>
          <p:nvPr/>
        </p:nvSpPr>
        <p:spPr>
          <a:xfrm>
            <a:off x="865812" y="2756674"/>
            <a:ext cx="4583092" cy="707886"/>
          </a:xfrm>
          <a:prstGeom prst="rect">
            <a:avLst/>
          </a:prstGeom>
          <a:noFill/>
        </p:spPr>
        <p:txBody>
          <a:bodyPr wrap="square">
            <a:spAutoFit/>
          </a:bodyPr>
          <a:lstStyle/>
          <a:p>
            <a:r>
              <a:rPr lang="en" sz="4000" kern="0" dirty="0">
                <a:solidFill>
                  <a:srgbClr val="494949"/>
                </a:solidFill>
                <a:latin typeface="Fjalla One"/>
                <a:sym typeface="Fjalla One"/>
              </a:rPr>
              <a:t>Growth Analysis?</a:t>
            </a:r>
            <a:endParaRPr lang="en-IN" sz="4000" dirty="0"/>
          </a:p>
        </p:txBody>
      </p:sp>
      <p:sp>
        <p:nvSpPr>
          <p:cNvPr id="9" name="TextBox 8">
            <a:extLst>
              <a:ext uri="{FF2B5EF4-FFF2-40B4-BE49-F238E27FC236}">
                <a16:creationId xmlns:a16="http://schemas.microsoft.com/office/drawing/2014/main" id="{235AB9F2-4A66-FADC-BEB0-854FE2BFF4C4}"/>
              </a:ext>
            </a:extLst>
          </p:cNvPr>
          <p:cNvSpPr txBox="1"/>
          <p:nvPr/>
        </p:nvSpPr>
        <p:spPr>
          <a:xfrm>
            <a:off x="938957" y="3429000"/>
            <a:ext cx="3918994" cy="2576859"/>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Strategic Decision-Making</a:t>
            </a: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Economic Development</a:t>
            </a: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Resource Allocation</a:t>
            </a:r>
            <a:endParaRPr lang="en-IN" sz="2200" b="1" dirty="0">
              <a:solidFill>
                <a:schemeClr val="accent6">
                  <a:lumMod val="75000"/>
                </a:schemeClr>
              </a:solidFill>
              <a:latin typeface="Söhne"/>
            </a:endParaRP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Long-Term Planning</a:t>
            </a:r>
            <a:endParaRPr lang="en-IN" sz="2200" b="1" dirty="0">
              <a:solidFill>
                <a:schemeClr val="accent6">
                  <a:lumMod val="75000"/>
                </a:schemeClr>
              </a:solidFill>
              <a:latin typeface="Söhne"/>
            </a:endParaRPr>
          </a:p>
          <a:p>
            <a:pPr marL="342900" indent="-342900">
              <a:lnSpc>
                <a:spcPct val="150000"/>
              </a:lnSpc>
              <a:buFont typeface="Arial" panose="020B0604020202020204" pitchFamily="34" charset="0"/>
              <a:buChar char="•"/>
            </a:pPr>
            <a:r>
              <a:rPr lang="en-IN" sz="2200" b="1" i="0" dirty="0">
                <a:solidFill>
                  <a:schemeClr val="accent6">
                    <a:lumMod val="75000"/>
                  </a:schemeClr>
                </a:solidFill>
                <a:effectLst/>
                <a:latin typeface="Söhne"/>
              </a:rPr>
              <a:t>Attracting Investment</a:t>
            </a:r>
            <a:endParaRPr lang="en-IN" sz="2200" dirty="0">
              <a:solidFill>
                <a:schemeClr val="accent6">
                  <a:lumMod val="75000"/>
                </a:schemeClr>
              </a:solidFill>
            </a:endParaRPr>
          </a:p>
        </p:txBody>
      </p:sp>
      <p:grpSp>
        <p:nvGrpSpPr>
          <p:cNvPr id="10" name="Google Shape;2626;p47">
            <a:extLst>
              <a:ext uri="{FF2B5EF4-FFF2-40B4-BE49-F238E27FC236}">
                <a16:creationId xmlns:a16="http://schemas.microsoft.com/office/drawing/2014/main" id="{D19AA1BB-F793-F0D5-ECD4-42C3A8A16A60}"/>
              </a:ext>
            </a:extLst>
          </p:cNvPr>
          <p:cNvGrpSpPr/>
          <p:nvPr/>
        </p:nvGrpSpPr>
        <p:grpSpPr>
          <a:xfrm>
            <a:off x="7694188" y="2259137"/>
            <a:ext cx="2753360" cy="1057144"/>
            <a:chOff x="2771600" y="526920"/>
            <a:chExt cx="3480300" cy="1145100"/>
          </a:xfrm>
        </p:grpSpPr>
        <p:sp>
          <p:nvSpPr>
            <p:cNvPr id="11" name="Google Shape;2627;p47">
              <a:extLst>
                <a:ext uri="{FF2B5EF4-FFF2-40B4-BE49-F238E27FC236}">
                  <a16:creationId xmlns:a16="http://schemas.microsoft.com/office/drawing/2014/main" id="{B5A8A9FC-9C9E-B08E-AA8E-6B3DCFDE8CFB}"/>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8;p47">
              <a:extLst>
                <a:ext uri="{FF2B5EF4-FFF2-40B4-BE49-F238E27FC236}">
                  <a16:creationId xmlns:a16="http://schemas.microsoft.com/office/drawing/2014/main" id="{97DE196A-FB94-4DCE-7264-32B6A66B2BC6}"/>
                </a:ext>
              </a:extLst>
            </p:cNvPr>
            <p:cNvSpPr/>
            <p:nvPr/>
          </p:nvSpPr>
          <p:spPr>
            <a:xfrm>
              <a:off x="2810624" y="566793"/>
              <a:ext cx="3402251" cy="1065355"/>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sz="2600" dirty="0"/>
                <a:t>DATA SET:</a:t>
              </a:r>
            </a:p>
            <a:p>
              <a:pPr marL="0" lvl="0" indent="0" algn="l" rtl="0">
                <a:spcBef>
                  <a:spcPts val="0"/>
                </a:spcBef>
                <a:spcAft>
                  <a:spcPts val="0"/>
                </a:spcAft>
                <a:buNone/>
              </a:pPr>
              <a:r>
                <a:rPr lang="en-IN" sz="1400" dirty="0"/>
                <a:t> (Fiscal Year 2019 – 2022)</a:t>
              </a:r>
              <a:endParaRPr sz="1400" dirty="0"/>
            </a:p>
          </p:txBody>
        </p:sp>
      </p:grpSp>
      <p:grpSp>
        <p:nvGrpSpPr>
          <p:cNvPr id="13" name="Google Shape;2626;p47">
            <a:extLst>
              <a:ext uri="{FF2B5EF4-FFF2-40B4-BE49-F238E27FC236}">
                <a16:creationId xmlns:a16="http://schemas.microsoft.com/office/drawing/2014/main" id="{F399DCC2-C9AC-E392-7A1B-BC17FFA45C7C}"/>
              </a:ext>
            </a:extLst>
          </p:cNvPr>
          <p:cNvGrpSpPr/>
          <p:nvPr/>
        </p:nvGrpSpPr>
        <p:grpSpPr>
          <a:xfrm>
            <a:off x="7696743" y="3666252"/>
            <a:ext cx="2978393" cy="620271"/>
            <a:chOff x="2771600" y="526920"/>
            <a:chExt cx="3480300" cy="1145100"/>
          </a:xfrm>
        </p:grpSpPr>
        <p:sp>
          <p:nvSpPr>
            <p:cNvPr id="14" name="Google Shape;2627;p47">
              <a:extLst>
                <a:ext uri="{FF2B5EF4-FFF2-40B4-BE49-F238E27FC236}">
                  <a16:creationId xmlns:a16="http://schemas.microsoft.com/office/drawing/2014/main" id="{AA691820-F169-E7C9-0F0D-E1A0A20A2B33}"/>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8;p47">
              <a:extLst>
                <a:ext uri="{FF2B5EF4-FFF2-40B4-BE49-F238E27FC236}">
                  <a16:creationId xmlns:a16="http://schemas.microsoft.com/office/drawing/2014/main" id="{233407D4-D1F0-520E-86B0-49BA2DB17657}"/>
                </a:ext>
              </a:extLst>
            </p:cNvPr>
            <p:cNvSpPr/>
            <p:nvPr/>
          </p:nvSpPr>
          <p:spPr>
            <a:xfrm>
              <a:off x="2811636" y="599940"/>
              <a:ext cx="3400226" cy="99906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Stamps Registration</a:t>
              </a:r>
            </a:p>
          </p:txBody>
        </p:sp>
      </p:grpSp>
      <p:grpSp>
        <p:nvGrpSpPr>
          <p:cNvPr id="16" name="Google Shape;2626;p47">
            <a:extLst>
              <a:ext uri="{FF2B5EF4-FFF2-40B4-BE49-F238E27FC236}">
                <a16:creationId xmlns:a16="http://schemas.microsoft.com/office/drawing/2014/main" id="{433EE1F6-B071-848C-A41B-EF4DA75D4C19}"/>
              </a:ext>
            </a:extLst>
          </p:cNvPr>
          <p:cNvGrpSpPr/>
          <p:nvPr/>
        </p:nvGrpSpPr>
        <p:grpSpPr>
          <a:xfrm>
            <a:off x="7694188" y="4636494"/>
            <a:ext cx="3320931" cy="620271"/>
            <a:chOff x="2771600" y="526920"/>
            <a:chExt cx="3480300" cy="1145100"/>
          </a:xfrm>
        </p:grpSpPr>
        <p:sp>
          <p:nvSpPr>
            <p:cNvPr id="17" name="Google Shape;2627;p47">
              <a:extLst>
                <a:ext uri="{FF2B5EF4-FFF2-40B4-BE49-F238E27FC236}">
                  <a16:creationId xmlns:a16="http://schemas.microsoft.com/office/drawing/2014/main" id="{6A73209C-C9B2-F379-6D96-E8BF0EE4F297}"/>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28;p47">
              <a:extLst>
                <a:ext uri="{FF2B5EF4-FFF2-40B4-BE49-F238E27FC236}">
                  <a16:creationId xmlns:a16="http://schemas.microsoft.com/office/drawing/2014/main" id="{9CAF594C-1A6E-DB75-A8B5-BB10135991D8}"/>
                </a:ext>
              </a:extLst>
            </p:cNvPr>
            <p:cNvSpPr/>
            <p:nvPr/>
          </p:nvSpPr>
          <p:spPr>
            <a:xfrm>
              <a:off x="2810184" y="598201"/>
              <a:ext cx="3402250" cy="1002535"/>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Transportation</a:t>
              </a:r>
              <a:endParaRPr dirty="0"/>
            </a:p>
          </p:txBody>
        </p:sp>
      </p:grpSp>
      <p:grpSp>
        <p:nvGrpSpPr>
          <p:cNvPr id="26" name="Google Shape;2626;p47">
            <a:extLst>
              <a:ext uri="{FF2B5EF4-FFF2-40B4-BE49-F238E27FC236}">
                <a16:creationId xmlns:a16="http://schemas.microsoft.com/office/drawing/2014/main" id="{50C12269-8664-B3FA-2F9F-7760C876CFBD}"/>
              </a:ext>
            </a:extLst>
          </p:cNvPr>
          <p:cNvGrpSpPr/>
          <p:nvPr/>
        </p:nvGrpSpPr>
        <p:grpSpPr>
          <a:xfrm>
            <a:off x="7723843" y="5510883"/>
            <a:ext cx="3711365" cy="620271"/>
            <a:chOff x="2771600" y="526920"/>
            <a:chExt cx="3480300" cy="1145100"/>
          </a:xfrm>
        </p:grpSpPr>
        <p:sp>
          <p:nvSpPr>
            <p:cNvPr id="27" name="Google Shape;2627;p47">
              <a:extLst>
                <a:ext uri="{FF2B5EF4-FFF2-40B4-BE49-F238E27FC236}">
                  <a16:creationId xmlns:a16="http://schemas.microsoft.com/office/drawing/2014/main" id="{F448268C-4836-D6B1-BEF5-F1C4B45F8C19}"/>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28;p47">
              <a:extLst>
                <a:ext uri="{FF2B5EF4-FFF2-40B4-BE49-F238E27FC236}">
                  <a16:creationId xmlns:a16="http://schemas.microsoft.com/office/drawing/2014/main" id="{F4D049BD-7E87-ABFB-7158-B0BCA51D3334}"/>
                </a:ext>
              </a:extLst>
            </p:cNvPr>
            <p:cNvSpPr/>
            <p:nvPr/>
          </p:nvSpPr>
          <p:spPr>
            <a:xfrm>
              <a:off x="2810624" y="593399"/>
              <a:ext cx="3402250" cy="101214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TS-IPASS</a:t>
              </a:r>
              <a:endParaRPr dirty="0"/>
            </a:p>
          </p:txBody>
        </p:sp>
      </p:grpSp>
      <p:grpSp>
        <p:nvGrpSpPr>
          <p:cNvPr id="21" name="Google Shape;2626;p47">
            <a:extLst>
              <a:ext uri="{FF2B5EF4-FFF2-40B4-BE49-F238E27FC236}">
                <a16:creationId xmlns:a16="http://schemas.microsoft.com/office/drawing/2014/main" id="{F94DB2A4-C4EB-8800-44AF-E4F73EA83613}"/>
              </a:ext>
            </a:extLst>
          </p:cNvPr>
          <p:cNvGrpSpPr/>
          <p:nvPr/>
        </p:nvGrpSpPr>
        <p:grpSpPr>
          <a:xfrm>
            <a:off x="662612" y="604971"/>
            <a:ext cx="5645540" cy="1727887"/>
            <a:chOff x="2771600" y="526920"/>
            <a:chExt cx="3480300" cy="1145100"/>
          </a:xfrm>
        </p:grpSpPr>
        <p:sp>
          <p:nvSpPr>
            <p:cNvPr id="22" name="Google Shape;2627;p47">
              <a:extLst>
                <a:ext uri="{FF2B5EF4-FFF2-40B4-BE49-F238E27FC236}">
                  <a16:creationId xmlns:a16="http://schemas.microsoft.com/office/drawing/2014/main" id="{535C6C1B-0E79-5A48-8FD9-8499EA27642E}"/>
                </a:ext>
              </a:extLst>
            </p:cNvPr>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28;p47">
              <a:extLst>
                <a:ext uri="{FF2B5EF4-FFF2-40B4-BE49-F238E27FC236}">
                  <a16:creationId xmlns:a16="http://schemas.microsoft.com/office/drawing/2014/main" id="{5F989545-1D47-AAAD-C195-282BAFE816DA}"/>
                </a:ext>
              </a:extLst>
            </p:cNvPr>
            <p:cNvSpPr/>
            <p:nvPr/>
          </p:nvSpPr>
          <p:spPr>
            <a:xfrm>
              <a:off x="2804069" y="565364"/>
              <a:ext cx="3415361" cy="1068212"/>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300" i="0" dirty="0">
                  <a:solidFill>
                    <a:schemeClr val="tx1">
                      <a:lumMod val="50000"/>
                    </a:schemeClr>
                  </a:solidFill>
                  <a:effectLst/>
                </a:rPr>
                <a:t>Telangana is one of the fastest-growing states in India, with an average annual growth rate of </a:t>
              </a:r>
              <a:r>
                <a:rPr lang="en-US" sz="2300" dirty="0">
                  <a:solidFill>
                    <a:schemeClr val="tx1">
                      <a:lumMod val="50000"/>
                    </a:schemeClr>
                  </a:solidFill>
                </a:rPr>
                <a:t>15.6</a:t>
              </a:r>
              <a:r>
                <a:rPr lang="en-US" sz="2300" i="0" dirty="0">
                  <a:solidFill>
                    <a:schemeClr val="tx1">
                      <a:lumMod val="50000"/>
                    </a:schemeClr>
                  </a:solidFill>
                  <a:effectLst/>
                </a:rPr>
                <a:t>% in 2022-23.</a:t>
              </a:r>
              <a:endParaRPr sz="2300"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35BF27-B91F-9650-9732-4C9696911B70}"/>
              </a:ext>
            </a:extLst>
          </p:cNvPr>
          <p:cNvSpPr txBox="1"/>
          <p:nvPr/>
        </p:nvSpPr>
        <p:spPr>
          <a:xfrm>
            <a:off x="607553" y="515261"/>
            <a:ext cx="9208799" cy="830997"/>
          </a:xfrm>
          <a:prstGeom prst="rect">
            <a:avLst/>
          </a:prstGeom>
          <a:noFill/>
        </p:spPr>
        <p:txBody>
          <a:bodyPr wrap="square" rtlCol="0">
            <a:spAutoFit/>
          </a:bodyPr>
          <a:lstStyle/>
          <a:p>
            <a:r>
              <a:rPr lang="en-US" sz="2400" b="1" dirty="0"/>
              <a:t>Policies and initiatives to enhance economic growth, investments, and employment in Telangana:</a:t>
            </a:r>
            <a:endParaRPr lang="en-IN" sz="2400" b="1" dirty="0"/>
          </a:p>
        </p:txBody>
      </p:sp>
      <p:sp>
        <p:nvSpPr>
          <p:cNvPr id="4" name="TextBox 3">
            <a:extLst>
              <a:ext uri="{FF2B5EF4-FFF2-40B4-BE49-F238E27FC236}">
                <a16:creationId xmlns:a16="http://schemas.microsoft.com/office/drawing/2014/main" id="{F2235173-5B6E-37B1-C79E-AB26A50DF019}"/>
              </a:ext>
            </a:extLst>
          </p:cNvPr>
          <p:cNvSpPr txBox="1"/>
          <p:nvPr/>
        </p:nvSpPr>
        <p:spPr>
          <a:xfrm>
            <a:off x="649014" y="2242153"/>
            <a:ext cx="11225859" cy="3170099"/>
          </a:xfrm>
          <a:prstGeom prst="rect">
            <a:avLst/>
          </a:prstGeom>
          <a:noFill/>
        </p:spPr>
        <p:txBody>
          <a:bodyPr wrap="square">
            <a:spAutoFit/>
          </a:bodyPr>
          <a:lstStyle/>
          <a:p>
            <a:pPr algn="just"/>
            <a:r>
              <a:rPr lang="en-US" sz="2000" b="1" dirty="0"/>
              <a:t>Telangana State Industrial Project Approval and Self-Certification System Act</a:t>
            </a:r>
            <a:r>
              <a:rPr lang="en-US" sz="2000" b="1" i="0" dirty="0">
                <a:solidFill>
                  <a:schemeClr val="tx1">
                    <a:lumMod val="50000"/>
                  </a:schemeClr>
                </a:solidFill>
                <a:effectLst/>
              </a:rPr>
              <a:t> </a:t>
            </a:r>
            <a:r>
              <a:rPr lang="en-US" sz="2000" b="0" i="0" dirty="0">
                <a:solidFill>
                  <a:schemeClr val="tx1">
                    <a:lumMod val="50000"/>
                  </a:schemeClr>
                </a:solidFill>
                <a:effectLst/>
              </a:rPr>
              <a:t>is a certification system that provides support to industries, services, and manufacturing </a:t>
            </a:r>
            <a:r>
              <a:rPr lang="en-US" sz="2000" i="0" u="none" strike="noStrike" dirty="0">
                <a:solidFill>
                  <a:schemeClr val="tx1">
                    <a:lumMod val="50000"/>
                  </a:schemeClr>
                </a:solidFill>
                <a:effectLst/>
              </a:rPr>
              <a:t>companies</a:t>
            </a:r>
            <a:r>
              <a:rPr lang="en-US" sz="2000" i="0" dirty="0">
                <a:solidFill>
                  <a:schemeClr val="tx1">
                    <a:lumMod val="50000"/>
                  </a:schemeClr>
                </a:solidFill>
                <a:effectLst/>
              </a:rPr>
              <a:t> </a:t>
            </a:r>
            <a:r>
              <a:rPr lang="en-US" sz="2000" b="0" i="0" dirty="0">
                <a:solidFill>
                  <a:schemeClr val="tx1">
                    <a:lumMod val="50000"/>
                  </a:schemeClr>
                </a:solidFill>
                <a:effectLst/>
              </a:rPr>
              <a:t>in Telangana. It is an online process that helps to clear certification processes and permissions within short timelines. TS-</a:t>
            </a:r>
            <a:r>
              <a:rPr lang="en-US" sz="2000" b="0" i="0" dirty="0" err="1">
                <a:solidFill>
                  <a:schemeClr val="tx1">
                    <a:lumMod val="50000"/>
                  </a:schemeClr>
                </a:solidFill>
                <a:effectLst/>
              </a:rPr>
              <a:t>iPASS</a:t>
            </a:r>
            <a:r>
              <a:rPr lang="en-US" sz="2000" b="0" i="0" dirty="0">
                <a:solidFill>
                  <a:schemeClr val="tx1">
                    <a:lumMod val="50000"/>
                  </a:schemeClr>
                </a:solidFill>
                <a:effectLst/>
              </a:rPr>
              <a:t> was established with the following features. </a:t>
            </a:r>
            <a:r>
              <a:rPr lang="en-US" sz="2000" dirty="0">
                <a:solidFill>
                  <a:schemeClr val="tx1">
                    <a:lumMod val="50000"/>
                  </a:schemeClr>
                </a:solidFill>
              </a:rPr>
              <a:t>T</a:t>
            </a:r>
            <a:r>
              <a:rPr lang="en-US" sz="2000" b="0" i="0" dirty="0">
                <a:solidFill>
                  <a:schemeClr val="tx1">
                    <a:lumMod val="50000"/>
                  </a:schemeClr>
                </a:solidFill>
                <a:effectLst/>
              </a:rPr>
              <a:t>hey are:</a:t>
            </a:r>
          </a:p>
          <a:p>
            <a:pPr marL="342900" indent="-342900" algn="just">
              <a:buFont typeface="Arial" panose="020B0604020202020204" pitchFamily="34" charset="0"/>
              <a:buChar char="•"/>
            </a:pPr>
            <a:r>
              <a:rPr lang="en-US" sz="2000" b="0" i="0" dirty="0">
                <a:solidFill>
                  <a:schemeClr val="tx1">
                    <a:lumMod val="50000"/>
                  </a:schemeClr>
                </a:solidFill>
                <a:effectLst/>
              </a:rPr>
              <a:t>Eliminating </a:t>
            </a:r>
            <a:r>
              <a:rPr lang="en-US" sz="2000" b="1" i="0" dirty="0">
                <a:solidFill>
                  <a:schemeClr val="tx1">
                    <a:lumMod val="50000"/>
                  </a:schemeClr>
                </a:solidFill>
                <a:effectLst/>
              </a:rPr>
              <a:t>the direct approach</a:t>
            </a:r>
          </a:p>
          <a:p>
            <a:pPr marL="342900" indent="-342900" algn="just">
              <a:buFont typeface="Arial" panose="020B0604020202020204" pitchFamily="34" charset="0"/>
              <a:buChar char="•"/>
            </a:pPr>
            <a:r>
              <a:rPr lang="en-US" sz="2000" b="1" i="0" dirty="0">
                <a:solidFill>
                  <a:schemeClr val="tx1">
                    <a:lumMod val="50000"/>
                  </a:schemeClr>
                </a:solidFill>
                <a:effectLst/>
              </a:rPr>
              <a:t>Approvals</a:t>
            </a:r>
            <a:r>
              <a:rPr lang="en-US" sz="2000" b="0" i="0" dirty="0">
                <a:solidFill>
                  <a:schemeClr val="tx1">
                    <a:lumMod val="50000"/>
                  </a:schemeClr>
                </a:solidFill>
                <a:effectLst/>
              </a:rPr>
              <a:t> for certification</a:t>
            </a:r>
          </a:p>
          <a:p>
            <a:pPr marL="342900" indent="-342900" algn="just">
              <a:buFont typeface="Arial" panose="020B0604020202020204" pitchFamily="34" charset="0"/>
              <a:buChar char="•"/>
            </a:pPr>
            <a:r>
              <a:rPr lang="en-US" sz="2000" b="1" i="0" dirty="0">
                <a:solidFill>
                  <a:schemeClr val="tx1">
                    <a:lumMod val="50000"/>
                  </a:schemeClr>
                </a:solidFill>
                <a:effectLst/>
              </a:rPr>
              <a:t>Online payment </a:t>
            </a:r>
            <a:r>
              <a:rPr lang="en-US" sz="2000" b="0" i="0" dirty="0">
                <a:solidFill>
                  <a:schemeClr val="tx1">
                    <a:lumMod val="50000"/>
                  </a:schemeClr>
                </a:solidFill>
                <a:effectLst/>
              </a:rPr>
              <a:t>for certification and clearance to set up industries</a:t>
            </a:r>
          </a:p>
          <a:p>
            <a:pPr marL="342900" indent="-342900" algn="just">
              <a:buFont typeface="Arial" panose="020B0604020202020204" pitchFamily="34" charset="0"/>
              <a:buChar char="•"/>
            </a:pPr>
            <a:r>
              <a:rPr lang="en-US" sz="2000" b="1" i="0" dirty="0">
                <a:solidFill>
                  <a:schemeClr val="tx1">
                    <a:lumMod val="50000"/>
                  </a:schemeClr>
                </a:solidFill>
                <a:effectLst/>
              </a:rPr>
              <a:t>Quick response </a:t>
            </a:r>
            <a:r>
              <a:rPr lang="en-US" sz="2000" b="0" i="0" dirty="0">
                <a:solidFill>
                  <a:schemeClr val="tx1">
                    <a:lumMod val="50000"/>
                  </a:schemeClr>
                </a:solidFill>
                <a:effectLst/>
              </a:rPr>
              <a:t>to quick queries through feedback and grievance cell</a:t>
            </a:r>
          </a:p>
          <a:p>
            <a:pPr marL="342900" indent="-342900" algn="just">
              <a:buFont typeface="Arial" panose="020B0604020202020204" pitchFamily="34" charset="0"/>
              <a:buChar char="•"/>
            </a:pPr>
            <a:r>
              <a:rPr lang="en-US" sz="2000" b="0" i="0" dirty="0">
                <a:solidFill>
                  <a:schemeClr val="tx1">
                    <a:lumMod val="50000"/>
                  </a:schemeClr>
                </a:solidFill>
                <a:effectLst/>
              </a:rPr>
              <a:t>Establish an </a:t>
            </a:r>
            <a:r>
              <a:rPr lang="en-US" sz="2000" b="1" i="0" dirty="0">
                <a:solidFill>
                  <a:schemeClr val="tx1">
                    <a:lumMod val="50000"/>
                  </a:schemeClr>
                </a:solidFill>
                <a:effectLst/>
              </a:rPr>
              <a:t>Investor facilitation cell</a:t>
            </a:r>
            <a:r>
              <a:rPr lang="en-US" sz="2000" b="0" i="0" dirty="0">
                <a:solidFill>
                  <a:schemeClr val="tx1">
                    <a:lumMod val="50000"/>
                  </a:schemeClr>
                </a:solidFill>
                <a:effectLst/>
              </a:rPr>
              <a:t> to have a single point of contact and to increase the investments</a:t>
            </a:r>
          </a:p>
        </p:txBody>
      </p:sp>
      <p:grpSp>
        <p:nvGrpSpPr>
          <p:cNvPr id="5" name="Google Shape;2620;p47">
            <a:extLst>
              <a:ext uri="{FF2B5EF4-FFF2-40B4-BE49-F238E27FC236}">
                <a16:creationId xmlns:a16="http://schemas.microsoft.com/office/drawing/2014/main" id="{C56F0C5A-62EC-305E-CF55-8A3607802467}"/>
              </a:ext>
            </a:extLst>
          </p:cNvPr>
          <p:cNvGrpSpPr/>
          <p:nvPr/>
        </p:nvGrpSpPr>
        <p:grpSpPr>
          <a:xfrm>
            <a:off x="649014" y="1688879"/>
            <a:ext cx="1848776" cy="461665"/>
            <a:chOff x="2771600" y="526920"/>
            <a:chExt cx="3480300" cy="1145236"/>
          </a:xfrm>
        </p:grpSpPr>
        <p:sp>
          <p:nvSpPr>
            <p:cNvPr id="6" name="Google Shape;2621;p47">
              <a:extLst>
                <a:ext uri="{FF2B5EF4-FFF2-40B4-BE49-F238E27FC236}">
                  <a16:creationId xmlns:a16="http://schemas.microsoft.com/office/drawing/2014/main" id="{DEC930CE-1147-096A-5E75-C3FA6B35F7BB}"/>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2;p47">
              <a:extLst>
                <a:ext uri="{FF2B5EF4-FFF2-40B4-BE49-F238E27FC236}">
                  <a16:creationId xmlns:a16="http://schemas.microsoft.com/office/drawing/2014/main" id="{FAD50287-ADCE-C818-20C3-8532F4757096}"/>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TS-IPASS</a:t>
              </a:r>
              <a:endParaRPr b="1" dirty="0"/>
            </a:p>
          </p:txBody>
        </p:sp>
      </p:grpSp>
    </p:spTree>
    <p:extLst>
      <p:ext uri="{BB962C8B-B14F-4D97-AF65-F5344CB8AC3E}">
        <p14:creationId xmlns:p14="http://schemas.microsoft.com/office/powerpoint/2010/main" val="779909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2620;p47">
            <a:extLst>
              <a:ext uri="{FF2B5EF4-FFF2-40B4-BE49-F238E27FC236}">
                <a16:creationId xmlns:a16="http://schemas.microsoft.com/office/drawing/2014/main" id="{F4FE593B-FAC9-066A-08CE-E71C40218FC3}"/>
              </a:ext>
            </a:extLst>
          </p:cNvPr>
          <p:cNvGrpSpPr/>
          <p:nvPr/>
        </p:nvGrpSpPr>
        <p:grpSpPr>
          <a:xfrm>
            <a:off x="607553" y="738621"/>
            <a:ext cx="1848776" cy="461665"/>
            <a:chOff x="2771600" y="526920"/>
            <a:chExt cx="3480300" cy="1145236"/>
          </a:xfrm>
        </p:grpSpPr>
        <p:sp>
          <p:nvSpPr>
            <p:cNvPr id="4" name="Google Shape;2621;p47">
              <a:extLst>
                <a:ext uri="{FF2B5EF4-FFF2-40B4-BE49-F238E27FC236}">
                  <a16:creationId xmlns:a16="http://schemas.microsoft.com/office/drawing/2014/main" id="{93AB261E-8CA9-1271-84CA-DAF8E8A1DDD1}"/>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2;p47">
              <a:extLst>
                <a:ext uri="{FF2B5EF4-FFF2-40B4-BE49-F238E27FC236}">
                  <a16:creationId xmlns:a16="http://schemas.microsoft.com/office/drawing/2014/main" id="{423E07A8-3957-40D5-9B94-0F256D878EDD}"/>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t>T-HUB</a:t>
              </a:r>
              <a:endParaRPr b="1" dirty="0"/>
            </a:p>
          </p:txBody>
        </p:sp>
      </p:grpSp>
      <p:sp>
        <p:nvSpPr>
          <p:cNvPr id="9" name="TextBox 8">
            <a:extLst>
              <a:ext uri="{FF2B5EF4-FFF2-40B4-BE49-F238E27FC236}">
                <a16:creationId xmlns:a16="http://schemas.microsoft.com/office/drawing/2014/main" id="{E0E2ECD8-EF95-8DCF-6A74-F007240ABF37}"/>
              </a:ext>
            </a:extLst>
          </p:cNvPr>
          <p:cNvSpPr txBox="1"/>
          <p:nvPr/>
        </p:nvSpPr>
        <p:spPr>
          <a:xfrm>
            <a:off x="607553" y="1344938"/>
            <a:ext cx="7209671" cy="4401205"/>
          </a:xfrm>
          <a:prstGeom prst="rect">
            <a:avLst/>
          </a:prstGeom>
          <a:noFill/>
        </p:spPr>
        <p:txBody>
          <a:bodyPr wrap="square">
            <a:spAutoFit/>
          </a:bodyPr>
          <a:lstStyle/>
          <a:p>
            <a:pPr marL="342900" indent="-342900" algn="just">
              <a:buFont typeface="Arial" panose="020B0604020202020204" pitchFamily="34" charset="0"/>
              <a:buChar char="•"/>
            </a:pPr>
            <a:r>
              <a:rPr lang="en-US" sz="2000" dirty="0"/>
              <a:t>T-Hub (</a:t>
            </a:r>
            <a:r>
              <a:rPr lang="en-US" sz="2000" b="1" dirty="0"/>
              <a:t>Technology Hub</a:t>
            </a:r>
            <a:r>
              <a:rPr lang="en-US" sz="2000" dirty="0"/>
              <a:t>) is an innovation intermediary and business incubator in </a:t>
            </a:r>
            <a:r>
              <a:rPr lang="en-US" sz="2000" dirty="0" err="1"/>
              <a:t>Raidurg</a:t>
            </a:r>
            <a:r>
              <a:rPr lang="en-US" sz="2000" dirty="0"/>
              <a:t>, Hyderabad, Telangana, India.</a:t>
            </a:r>
          </a:p>
          <a:p>
            <a:pPr marL="342900" indent="-342900" algn="just">
              <a:buFont typeface="Arial" panose="020B0604020202020204" pitchFamily="34" charset="0"/>
              <a:buChar char="•"/>
            </a:pPr>
            <a:r>
              <a:rPr lang="en-US" sz="2000" dirty="0"/>
              <a:t>Based on the </a:t>
            </a:r>
            <a:r>
              <a:rPr lang="en-US" sz="2000" b="1" dirty="0"/>
              <a:t>triple helix model </a:t>
            </a:r>
            <a:r>
              <a:rPr lang="en-US" sz="2000" dirty="0"/>
              <a:t>of innovation, it is a partnership between the </a:t>
            </a:r>
            <a:r>
              <a:rPr lang="en-US" sz="2000" b="1" dirty="0"/>
              <a:t>Government of Telangana</a:t>
            </a:r>
            <a:r>
              <a:rPr lang="en-US" sz="2000" dirty="0"/>
              <a:t>, three academic institutes in Hyderabad (the International Institute of Information Technology, the Indian School of Business, and the National Academy of Legal Studies and Research), and the private sector.</a:t>
            </a:r>
          </a:p>
          <a:p>
            <a:pPr marL="342900" indent="-342900" algn="just">
              <a:buFont typeface="Arial" panose="020B0604020202020204" pitchFamily="34" charset="0"/>
              <a:buChar char="•"/>
            </a:pPr>
            <a:r>
              <a:rPr lang="en-US" sz="2000" dirty="0"/>
              <a:t>T-Hub provides Indian and international startups </a:t>
            </a:r>
            <a:r>
              <a:rPr lang="en-US" sz="2000" b="1" dirty="0"/>
              <a:t>access to technology, talent, mentors, customers, corporates, investors, and government agencies</a:t>
            </a:r>
            <a:r>
              <a:rPr lang="en-US" sz="2000" dirty="0"/>
              <a:t>. T-Hub also helps state and central government organizations build innovation ecosystems.</a:t>
            </a:r>
            <a:endParaRPr lang="en-IN" sz="2000" dirty="0"/>
          </a:p>
        </p:txBody>
      </p:sp>
      <p:pic>
        <p:nvPicPr>
          <p:cNvPr id="14" name="Picture 13">
            <a:extLst>
              <a:ext uri="{FF2B5EF4-FFF2-40B4-BE49-F238E27FC236}">
                <a16:creationId xmlns:a16="http://schemas.microsoft.com/office/drawing/2014/main" id="{114EC3F7-467E-E2DE-A8E6-74159F7DC2D7}"/>
              </a:ext>
            </a:extLst>
          </p:cNvPr>
          <p:cNvPicPr>
            <a:picLocks noChangeAspect="1"/>
          </p:cNvPicPr>
          <p:nvPr/>
        </p:nvPicPr>
        <p:blipFill rotWithShape="1">
          <a:blip r:embed="rId2">
            <a:extLst>
              <a:ext uri="{28A0092B-C50C-407E-A947-70E740481C1C}">
                <a14:useLocalDpi xmlns:a14="http://schemas.microsoft.com/office/drawing/2010/main" val="0"/>
              </a:ext>
            </a:extLst>
          </a:blip>
          <a:srcRect l="12522" t="1653" r="22858" b="16493"/>
          <a:stretch/>
        </p:blipFill>
        <p:spPr>
          <a:xfrm>
            <a:off x="8005482" y="2117622"/>
            <a:ext cx="3681018" cy="2622753"/>
          </a:xfrm>
          <a:prstGeom prst="rect">
            <a:avLst/>
          </a:prstGeom>
        </p:spPr>
      </p:pic>
      <p:sp>
        <p:nvSpPr>
          <p:cNvPr id="15" name="TextBox 14">
            <a:extLst>
              <a:ext uri="{FF2B5EF4-FFF2-40B4-BE49-F238E27FC236}">
                <a16:creationId xmlns:a16="http://schemas.microsoft.com/office/drawing/2014/main" id="{004D6975-479B-9D92-3D5A-3D7CC82396AE}"/>
              </a:ext>
            </a:extLst>
          </p:cNvPr>
          <p:cNvSpPr txBox="1"/>
          <p:nvPr/>
        </p:nvSpPr>
        <p:spPr>
          <a:xfrm>
            <a:off x="8005482" y="4740375"/>
            <a:ext cx="3681018" cy="338554"/>
          </a:xfrm>
          <a:prstGeom prst="rect">
            <a:avLst/>
          </a:prstGeom>
          <a:noFill/>
        </p:spPr>
        <p:txBody>
          <a:bodyPr wrap="square" rtlCol="0">
            <a:spAutoFit/>
          </a:bodyPr>
          <a:lstStyle/>
          <a:p>
            <a:r>
              <a:rPr lang="en-IN" sz="1600" dirty="0">
                <a:solidFill>
                  <a:schemeClr val="tx1">
                    <a:lumMod val="50000"/>
                  </a:schemeClr>
                </a:solidFill>
              </a:rPr>
              <a:t>T-HUB, Hyderabad, Telangana</a:t>
            </a:r>
          </a:p>
        </p:txBody>
      </p:sp>
    </p:spTree>
    <p:extLst>
      <p:ext uri="{BB962C8B-B14F-4D97-AF65-F5344CB8AC3E}">
        <p14:creationId xmlns:p14="http://schemas.microsoft.com/office/powerpoint/2010/main" val="2365742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FB9D57-A15D-8EDD-D01F-793A2CBF0839}"/>
              </a:ext>
            </a:extLst>
          </p:cNvPr>
          <p:cNvSpPr txBox="1"/>
          <p:nvPr/>
        </p:nvSpPr>
        <p:spPr>
          <a:xfrm>
            <a:off x="699248" y="1654492"/>
            <a:ext cx="10300447" cy="1323439"/>
          </a:xfrm>
          <a:prstGeom prst="rect">
            <a:avLst/>
          </a:prstGeom>
          <a:noFill/>
        </p:spPr>
        <p:txBody>
          <a:bodyPr wrap="square">
            <a:spAutoFit/>
          </a:bodyPr>
          <a:lstStyle/>
          <a:p>
            <a:pPr marL="342900" indent="-342900" algn="just">
              <a:buFont typeface="Arial" panose="020B0604020202020204" pitchFamily="34" charset="0"/>
              <a:buChar char="•"/>
            </a:pPr>
            <a:r>
              <a:rPr lang="en-US" sz="2000" b="0" i="0" dirty="0">
                <a:solidFill>
                  <a:schemeClr val="tx1">
                    <a:lumMod val="50000"/>
                  </a:schemeClr>
                </a:solidFill>
                <a:effectLst/>
              </a:rPr>
              <a:t>Creation of 10,000 acres of dedicated </a:t>
            </a:r>
            <a:r>
              <a:rPr lang="en-US" sz="2000" b="1" i="0" dirty="0">
                <a:solidFill>
                  <a:schemeClr val="tx1">
                    <a:lumMod val="50000"/>
                  </a:schemeClr>
                </a:solidFill>
                <a:effectLst/>
              </a:rPr>
              <a:t>food processing zones</a:t>
            </a:r>
            <a:r>
              <a:rPr lang="en-US" sz="2000" b="0" i="0" dirty="0">
                <a:solidFill>
                  <a:schemeClr val="tx1">
                    <a:lumMod val="50000"/>
                  </a:schemeClr>
                </a:solidFill>
                <a:effectLst/>
              </a:rPr>
              <a:t> across the state to support an additional 53 lakh acres brought under irrigated till 2024 - 25.</a:t>
            </a:r>
          </a:p>
          <a:p>
            <a:pPr marL="342900" indent="-342900" algn="just">
              <a:buFont typeface="Arial" panose="020B0604020202020204" pitchFamily="34" charset="0"/>
              <a:buChar char="•"/>
            </a:pPr>
            <a:r>
              <a:rPr lang="en-US" sz="2000" b="0" i="0" dirty="0">
                <a:solidFill>
                  <a:schemeClr val="tx1">
                    <a:lumMod val="50000"/>
                  </a:schemeClr>
                </a:solidFill>
                <a:effectLst/>
              </a:rPr>
              <a:t>Attracting a total of </a:t>
            </a:r>
            <a:r>
              <a:rPr lang="en-US" sz="2000" b="1" i="0" dirty="0">
                <a:solidFill>
                  <a:schemeClr val="tx1">
                    <a:lumMod val="50000"/>
                  </a:schemeClr>
                </a:solidFill>
                <a:effectLst/>
              </a:rPr>
              <a:t>15,000</a:t>
            </a:r>
            <a:r>
              <a:rPr lang="en-US" sz="2000" b="0" i="0" dirty="0">
                <a:solidFill>
                  <a:schemeClr val="tx1">
                    <a:lumMod val="50000"/>
                  </a:schemeClr>
                </a:solidFill>
                <a:effectLst/>
              </a:rPr>
              <a:t> </a:t>
            </a:r>
            <a:r>
              <a:rPr lang="en-US" sz="2000" b="1" i="0" dirty="0">
                <a:solidFill>
                  <a:schemeClr val="tx1">
                    <a:lumMod val="50000"/>
                  </a:schemeClr>
                </a:solidFill>
                <a:effectLst/>
              </a:rPr>
              <a:t>crores</a:t>
            </a:r>
            <a:r>
              <a:rPr lang="en-US" sz="2000" b="0" i="0" dirty="0">
                <a:solidFill>
                  <a:schemeClr val="tx1">
                    <a:lumMod val="50000"/>
                  </a:schemeClr>
                </a:solidFill>
                <a:effectLst/>
              </a:rPr>
              <a:t> of capital investments to start food processing businesses and create direct employment for approximately 70,000 people.</a:t>
            </a:r>
          </a:p>
        </p:txBody>
      </p:sp>
      <p:grpSp>
        <p:nvGrpSpPr>
          <p:cNvPr id="4" name="Google Shape;2620;p47">
            <a:extLst>
              <a:ext uri="{FF2B5EF4-FFF2-40B4-BE49-F238E27FC236}">
                <a16:creationId xmlns:a16="http://schemas.microsoft.com/office/drawing/2014/main" id="{5CEE6450-D8A6-2846-2C88-4E37C5933D0C}"/>
              </a:ext>
            </a:extLst>
          </p:cNvPr>
          <p:cNvGrpSpPr/>
          <p:nvPr/>
        </p:nvGrpSpPr>
        <p:grpSpPr>
          <a:xfrm>
            <a:off x="699248" y="531097"/>
            <a:ext cx="1848776" cy="461665"/>
            <a:chOff x="2771600" y="526920"/>
            <a:chExt cx="3480300" cy="1145236"/>
          </a:xfrm>
        </p:grpSpPr>
        <p:sp>
          <p:nvSpPr>
            <p:cNvPr id="5" name="Google Shape;2621;p47">
              <a:extLst>
                <a:ext uri="{FF2B5EF4-FFF2-40B4-BE49-F238E27FC236}">
                  <a16:creationId xmlns:a16="http://schemas.microsoft.com/office/drawing/2014/main" id="{CAC0C678-8CD4-A448-6EBF-98940674A600}"/>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22;p47">
              <a:extLst>
                <a:ext uri="{FF2B5EF4-FFF2-40B4-BE49-F238E27FC236}">
                  <a16:creationId xmlns:a16="http://schemas.microsoft.com/office/drawing/2014/main" id="{8E9000F6-A102-77E0-8D60-7AD438D134F8}"/>
                </a:ext>
              </a:extLst>
            </p:cNvPr>
            <p:cNvSpPr/>
            <p:nvPr/>
          </p:nvSpPr>
          <p:spPr>
            <a:xfrm>
              <a:off x="2849650" y="606775"/>
              <a:ext cx="3324001"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T-FAPP</a:t>
              </a:r>
              <a:endParaRPr sz="2000" b="1" dirty="0"/>
            </a:p>
          </p:txBody>
        </p:sp>
      </p:grpSp>
      <p:sp>
        <p:nvSpPr>
          <p:cNvPr id="8" name="TextBox 7">
            <a:extLst>
              <a:ext uri="{FF2B5EF4-FFF2-40B4-BE49-F238E27FC236}">
                <a16:creationId xmlns:a16="http://schemas.microsoft.com/office/drawing/2014/main" id="{89C3BA3F-E750-2355-454E-AF475ABC85D0}"/>
              </a:ext>
            </a:extLst>
          </p:cNvPr>
          <p:cNvSpPr txBox="1"/>
          <p:nvPr/>
        </p:nvSpPr>
        <p:spPr>
          <a:xfrm>
            <a:off x="699248" y="1269771"/>
            <a:ext cx="9520518" cy="384721"/>
          </a:xfrm>
          <a:prstGeom prst="rect">
            <a:avLst/>
          </a:prstGeom>
          <a:noFill/>
        </p:spPr>
        <p:txBody>
          <a:bodyPr wrap="square">
            <a:spAutoFit/>
          </a:bodyPr>
          <a:lstStyle/>
          <a:p>
            <a:pPr algn="just"/>
            <a:r>
              <a:rPr lang="en-US" sz="1900" b="1" i="0" cap="all" dirty="0">
                <a:effectLst/>
              </a:rPr>
              <a:t>TELANGANA STATE - FOOD PROCESSING AND PRESERVATION POLICY </a:t>
            </a:r>
            <a:r>
              <a:rPr lang="en-US" sz="1900" b="1" cap="all" dirty="0"/>
              <a:t>(</a:t>
            </a:r>
            <a:r>
              <a:rPr lang="en-US" sz="1900" b="1" i="0" cap="all" dirty="0">
                <a:effectLst/>
              </a:rPr>
              <a:t>2021):</a:t>
            </a:r>
          </a:p>
        </p:txBody>
      </p:sp>
      <p:grpSp>
        <p:nvGrpSpPr>
          <p:cNvPr id="11" name="Google Shape;2620;p47">
            <a:extLst>
              <a:ext uri="{FF2B5EF4-FFF2-40B4-BE49-F238E27FC236}">
                <a16:creationId xmlns:a16="http://schemas.microsoft.com/office/drawing/2014/main" id="{8A48D54F-200F-50F3-0427-E83985A9CDDA}"/>
              </a:ext>
            </a:extLst>
          </p:cNvPr>
          <p:cNvGrpSpPr/>
          <p:nvPr/>
        </p:nvGrpSpPr>
        <p:grpSpPr>
          <a:xfrm>
            <a:off x="740709" y="3418405"/>
            <a:ext cx="1848776" cy="461665"/>
            <a:chOff x="2771600" y="526920"/>
            <a:chExt cx="3480300" cy="1145236"/>
          </a:xfrm>
        </p:grpSpPr>
        <p:sp>
          <p:nvSpPr>
            <p:cNvPr id="12" name="Google Shape;2621;p47">
              <a:extLst>
                <a:ext uri="{FF2B5EF4-FFF2-40B4-BE49-F238E27FC236}">
                  <a16:creationId xmlns:a16="http://schemas.microsoft.com/office/drawing/2014/main" id="{A3B1A099-C335-90C6-7B93-9FBD0C9DDE35}"/>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2;p47">
              <a:extLst>
                <a:ext uri="{FF2B5EF4-FFF2-40B4-BE49-F238E27FC236}">
                  <a16:creationId xmlns:a16="http://schemas.microsoft.com/office/drawing/2014/main" id="{B961AFCE-3A90-BCB3-9DF3-9229B67FBB11}"/>
                </a:ext>
              </a:extLst>
            </p:cNvPr>
            <p:cNvSpPr/>
            <p:nvPr/>
          </p:nvSpPr>
          <p:spPr>
            <a:xfrm>
              <a:off x="2849650" y="606775"/>
              <a:ext cx="3324001" cy="985501"/>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t>T-TAP</a:t>
              </a:r>
              <a:endParaRPr sz="2000" b="1" dirty="0"/>
            </a:p>
          </p:txBody>
        </p:sp>
      </p:grpSp>
      <p:sp>
        <p:nvSpPr>
          <p:cNvPr id="14" name="TextBox 13">
            <a:extLst>
              <a:ext uri="{FF2B5EF4-FFF2-40B4-BE49-F238E27FC236}">
                <a16:creationId xmlns:a16="http://schemas.microsoft.com/office/drawing/2014/main" id="{7FCB5207-055E-3937-D1FC-2164C9F3E5BE}"/>
              </a:ext>
            </a:extLst>
          </p:cNvPr>
          <p:cNvSpPr txBox="1"/>
          <p:nvPr/>
        </p:nvSpPr>
        <p:spPr>
          <a:xfrm>
            <a:off x="782170" y="4043082"/>
            <a:ext cx="10217525" cy="2215991"/>
          </a:xfrm>
          <a:prstGeom prst="rect">
            <a:avLst/>
          </a:prstGeom>
          <a:noFill/>
        </p:spPr>
        <p:txBody>
          <a:bodyPr wrap="square" rtlCol="0">
            <a:spAutoFit/>
          </a:bodyPr>
          <a:lstStyle/>
          <a:p>
            <a:pPr marL="342900" indent="-342900" algn="just" fontAlgn="ctr">
              <a:buFont typeface="Arial" panose="020B0604020202020204" pitchFamily="34" charset="0"/>
              <a:buChar char="•"/>
            </a:pPr>
            <a:r>
              <a:rPr lang="en-US" sz="2000" b="0" i="0" dirty="0">
                <a:solidFill>
                  <a:srgbClr val="281900"/>
                </a:solidFill>
                <a:effectLst/>
              </a:rPr>
              <a:t>The </a:t>
            </a:r>
            <a:r>
              <a:rPr lang="en-US" sz="2000" b="1" i="0" dirty="0">
                <a:solidFill>
                  <a:srgbClr val="281900"/>
                </a:solidFill>
                <a:effectLst/>
              </a:rPr>
              <a:t>Telangana Textiles and Apparel Policy </a:t>
            </a:r>
            <a:r>
              <a:rPr lang="en-US" sz="2000" b="0" i="0" dirty="0">
                <a:solidFill>
                  <a:srgbClr val="281900"/>
                </a:solidFill>
                <a:effectLst/>
              </a:rPr>
              <a:t>(T-TAP) is a proposed policy that aims to create an environment that encourages investment in downstream processing activities. The policy focuses on spinning, weaving, knitting, processing, and garment manufacturing. </a:t>
            </a:r>
          </a:p>
          <a:p>
            <a:pPr marL="342900" indent="-342900" algn="l">
              <a:buFont typeface="Arial" panose="020B0604020202020204" pitchFamily="34" charset="0"/>
              <a:buChar char="•"/>
            </a:pPr>
            <a:r>
              <a:rPr lang="en-US" sz="2000" b="0" i="0" dirty="0">
                <a:solidFill>
                  <a:srgbClr val="281900"/>
                </a:solidFill>
                <a:effectLst/>
              </a:rPr>
              <a:t>Creating common infrastructure for organizing SMEs, capacity building, skill development support.</a:t>
            </a:r>
          </a:p>
          <a:p>
            <a:endParaRPr lang="en-IN" dirty="0"/>
          </a:p>
        </p:txBody>
      </p:sp>
    </p:spTree>
    <p:extLst>
      <p:ext uri="{BB962C8B-B14F-4D97-AF65-F5344CB8AC3E}">
        <p14:creationId xmlns:p14="http://schemas.microsoft.com/office/powerpoint/2010/main" val="33418388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9FECFCD-1FA3-379D-AA41-A08CF7617AD0}"/>
              </a:ext>
            </a:extLst>
          </p:cNvPr>
          <p:cNvSpPr txBox="1"/>
          <p:nvPr/>
        </p:nvSpPr>
        <p:spPr>
          <a:xfrm>
            <a:off x="562733" y="551123"/>
            <a:ext cx="9352233" cy="492443"/>
          </a:xfrm>
          <a:prstGeom prst="rect">
            <a:avLst/>
          </a:prstGeom>
          <a:noFill/>
        </p:spPr>
        <p:txBody>
          <a:bodyPr wrap="square" rtlCol="0">
            <a:spAutoFit/>
          </a:bodyPr>
          <a:lstStyle/>
          <a:p>
            <a:r>
              <a:rPr lang="en-US" sz="2600" b="1" u="sng" dirty="0">
                <a:solidFill>
                  <a:schemeClr val="tx1">
                    <a:lumMod val="50000"/>
                  </a:schemeClr>
                </a:solidFill>
              </a:rPr>
              <a:t>Insights</a:t>
            </a:r>
            <a:r>
              <a:rPr lang="en-US" sz="2600" b="1" dirty="0">
                <a:solidFill>
                  <a:schemeClr val="tx1">
                    <a:lumMod val="50000"/>
                  </a:schemeClr>
                </a:solidFill>
              </a:rPr>
              <a:t>:</a:t>
            </a:r>
            <a:endParaRPr lang="en-IN" sz="2600" b="1" dirty="0">
              <a:solidFill>
                <a:schemeClr val="tx1">
                  <a:lumMod val="50000"/>
                </a:schemeClr>
              </a:solidFill>
            </a:endParaRPr>
          </a:p>
        </p:txBody>
      </p:sp>
      <p:sp>
        <p:nvSpPr>
          <p:cNvPr id="7" name="TextBox 6">
            <a:extLst>
              <a:ext uri="{FF2B5EF4-FFF2-40B4-BE49-F238E27FC236}">
                <a16:creationId xmlns:a16="http://schemas.microsoft.com/office/drawing/2014/main" id="{C8420D23-EB0C-4B90-2747-0E9E93A1AE96}"/>
              </a:ext>
            </a:extLst>
          </p:cNvPr>
          <p:cNvSpPr txBox="1"/>
          <p:nvPr/>
        </p:nvSpPr>
        <p:spPr>
          <a:xfrm>
            <a:off x="562733" y="1198149"/>
            <a:ext cx="10230774" cy="1631216"/>
          </a:xfrm>
          <a:prstGeom prst="rect">
            <a:avLst/>
          </a:prstGeom>
          <a:noFill/>
        </p:spPr>
        <p:txBody>
          <a:bodyPr wrap="square" rtlCol="0">
            <a:spAutoFit/>
          </a:bodyPr>
          <a:lstStyle/>
          <a:p>
            <a:pPr algn="just"/>
            <a:r>
              <a:rPr lang="en-US" sz="2000" b="0" i="0" dirty="0">
                <a:solidFill>
                  <a:schemeClr val="tx1">
                    <a:lumMod val="50000"/>
                  </a:schemeClr>
                </a:solidFill>
                <a:effectLst/>
              </a:rPr>
              <a:t>1. </a:t>
            </a:r>
            <a:r>
              <a:rPr lang="en-US" sz="2000" b="1" i="0" dirty="0" err="1">
                <a:solidFill>
                  <a:schemeClr val="tx1">
                    <a:lumMod val="50000"/>
                  </a:schemeClr>
                </a:solidFill>
                <a:effectLst/>
              </a:rPr>
              <a:t>Kumarambheem</a:t>
            </a:r>
            <a:r>
              <a:rPr lang="en-US" sz="2000" b="1" i="0" dirty="0">
                <a:solidFill>
                  <a:schemeClr val="tx1">
                    <a:lumMod val="50000"/>
                  </a:schemeClr>
                </a:solidFill>
                <a:effectLst/>
              </a:rPr>
              <a:t> </a:t>
            </a:r>
            <a:r>
              <a:rPr lang="en-US" sz="2000" b="1" i="0" dirty="0" err="1">
                <a:solidFill>
                  <a:schemeClr val="tx1">
                    <a:lumMod val="50000"/>
                  </a:schemeClr>
                </a:solidFill>
                <a:effectLst/>
              </a:rPr>
              <a:t>Asifabad</a:t>
            </a:r>
            <a:r>
              <a:rPr lang="en-US" sz="2000" b="1" i="0" dirty="0">
                <a:solidFill>
                  <a:schemeClr val="tx1">
                    <a:lumMod val="50000"/>
                  </a:schemeClr>
                </a:solidFill>
                <a:effectLst/>
              </a:rPr>
              <a:t> </a:t>
            </a:r>
            <a:r>
              <a:rPr lang="en-US" sz="2000" b="0" i="0" dirty="0">
                <a:solidFill>
                  <a:schemeClr val="tx1">
                    <a:lumMod val="50000"/>
                  </a:schemeClr>
                </a:solidFill>
                <a:effectLst/>
              </a:rPr>
              <a:t>records lower document registrations and e-stamp challans, indicating the need for initiatives like awareness campaigns and improved accessibility. Additionally, the newly formed districts of </a:t>
            </a:r>
            <a:r>
              <a:rPr lang="en-US" sz="2000" b="1" i="0" dirty="0" err="1">
                <a:solidFill>
                  <a:schemeClr val="tx1">
                    <a:lumMod val="50000"/>
                  </a:schemeClr>
                </a:solidFill>
                <a:effectLst/>
              </a:rPr>
              <a:t>Mulugu</a:t>
            </a:r>
            <a:r>
              <a:rPr lang="en-US" sz="2000" b="0" i="0" dirty="0">
                <a:solidFill>
                  <a:schemeClr val="tx1">
                    <a:lumMod val="50000"/>
                  </a:schemeClr>
                </a:solidFill>
                <a:effectLst/>
              </a:rPr>
              <a:t> and </a:t>
            </a:r>
            <a:r>
              <a:rPr lang="en-US" sz="2000" b="1" i="0" dirty="0" err="1">
                <a:solidFill>
                  <a:schemeClr val="tx1">
                    <a:lumMod val="50000"/>
                  </a:schemeClr>
                </a:solidFill>
                <a:effectLst/>
              </a:rPr>
              <a:t>Narayanpet</a:t>
            </a:r>
            <a:r>
              <a:rPr lang="en-US" sz="2000" b="0" i="0" dirty="0">
                <a:solidFill>
                  <a:schemeClr val="tx1">
                    <a:lumMod val="50000"/>
                  </a:schemeClr>
                </a:solidFill>
                <a:effectLst/>
              </a:rPr>
              <a:t> should also be prioritized for improved document registration and e-stamp utilization to enhance their economic activities.</a:t>
            </a:r>
            <a:endParaRPr lang="en-IN" sz="2000" dirty="0">
              <a:solidFill>
                <a:schemeClr val="tx1">
                  <a:lumMod val="50000"/>
                </a:schemeClr>
              </a:solidFill>
            </a:endParaRPr>
          </a:p>
        </p:txBody>
      </p:sp>
      <p:sp>
        <p:nvSpPr>
          <p:cNvPr id="11" name="TextBox 10">
            <a:extLst>
              <a:ext uri="{FF2B5EF4-FFF2-40B4-BE49-F238E27FC236}">
                <a16:creationId xmlns:a16="http://schemas.microsoft.com/office/drawing/2014/main" id="{A338F377-860A-7286-0D67-F7B187230E57}"/>
              </a:ext>
            </a:extLst>
          </p:cNvPr>
          <p:cNvSpPr txBox="1"/>
          <p:nvPr/>
        </p:nvSpPr>
        <p:spPr>
          <a:xfrm>
            <a:off x="562733" y="3014726"/>
            <a:ext cx="10302491" cy="1013910"/>
          </a:xfrm>
          <a:prstGeom prst="rect">
            <a:avLst/>
          </a:prstGeom>
          <a:noFill/>
        </p:spPr>
        <p:txBody>
          <a:bodyPr wrap="square">
            <a:spAutoFit/>
          </a:bodyPr>
          <a:lstStyle/>
          <a:p>
            <a:pPr algn="just"/>
            <a:r>
              <a:rPr lang="en-IN" sz="2000" dirty="0"/>
              <a:t>2. Vehicle sales peak in </a:t>
            </a:r>
            <a:r>
              <a:rPr lang="en-IN" sz="2000" b="1" dirty="0"/>
              <a:t>October</a:t>
            </a:r>
            <a:r>
              <a:rPr lang="en-IN" sz="2000" dirty="0"/>
              <a:t> due to substantial festival discounts. This suggests that consumers often wait for </a:t>
            </a:r>
            <a:r>
              <a:rPr lang="en-IN" sz="2000" b="1" dirty="0"/>
              <a:t>lower prices</a:t>
            </a:r>
            <a:r>
              <a:rPr lang="en-IN" sz="2000" dirty="0"/>
              <a:t>, while those with immediate needs or less budget constraints make purchases earlier in the year.</a:t>
            </a:r>
          </a:p>
        </p:txBody>
      </p:sp>
      <p:sp>
        <p:nvSpPr>
          <p:cNvPr id="12" name="TextBox 11">
            <a:extLst>
              <a:ext uri="{FF2B5EF4-FFF2-40B4-BE49-F238E27FC236}">
                <a16:creationId xmlns:a16="http://schemas.microsoft.com/office/drawing/2014/main" id="{E6AA240C-DD1C-525F-F9E1-9C425C331633}"/>
              </a:ext>
            </a:extLst>
          </p:cNvPr>
          <p:cNvSpPr txBox="1"/>
          <p:nvPr/>
        </p:nvSpPr>
        <p:spPr>
          <a:xfrm>
            <a:off x="562733" y="4213997"/>
            <a:ext cx="10230773" cy="1323439"/>
          </a:xfrm>
          <a:prstGeom prst="rect">
            <a:avLst/>
          </a:prstGeom>
          <a:noFill/>
        </p:spPr>
        <p:txBody>
          <a:bodyPr wrap="square">
            <a:spAutoFit/>
          </a:bodyPr>
          <a:lstStyle/>
          <a:p>
            <a:pPr algn="just"/>
            <a:r>
              <a:rPr lang="en-IN" sz="2000" dirty="0"/>
              <a:t>3. The trend of </a:t>
            </a:r>
            <a:r>
              <a:rPr lang="en-IN" sz="2000" b="1" dirty="0"/>
              <a:t>rapidly increasing electric vehicle </a:t>
            </a:r>
            <a:r>
              <a:rPr lang="en-IN" sz="2000" dirty="0"/>
              <a:t>purchases can be further boosted through </a:t>
            </a:r>
            <a:r>
              <a:rPr lang="en-IN" sz="2000" b="1" dirty="0"/>
              <a:t>subsidies</a:t>
            </a:r>
            <a:r>
              <a:rPr lang="en-IN" sz="2000" dirty="0"/>
              <a:t> and </a:t>
            </a:r>
            <a:r>
              <a:rPr lang="en-IN" sz="2000" b="1" dirty="0"/>
              <a:t>incentives</a:t>
            </a:r>
            <a:r>
              <a:rPr lang="en-IN" sz="2000" dirty="0"/>
              <a:t>. Government support, such as financial incentives and charging infrastructure development, encourages more people to adopt electric vehicles, contributing to a cleaner and </a:t>
            </a:r>
            <a:r>
              <a:rPr lang="en-IN" sz="2000" b="1" dirty="0"/>
              <a:t>sustainable transportation ecosystem</a:t>
            </a:r>
            <a:r>
              <a:rPr lang="en-IN" sz="2000" dirty="0"/>
              <a:t>.</a:t>
            </a:r>
          </a:p>
        </p:txBody>
      </p:sp>
    </p:spTree>
    <p:extLst>
      <p:ext uri="{BB962C8B-B14F-4D97-AF65-F5344CB8AC3E}">
        <p14:creationId xmlns:p14="http://schemas.microsoft.com/office/powerpoint/2010/main" val="747375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12949C-08E2-48D1-C313-76363A2E5A2B}"/>
              </a:ext>
            </a:extLst>
          </p:cNvPr>
          <p:cNvSpPr txBox="1"/>
          <p:nvPr/>
        </p:nvSpPr>
        <p:spPr>
          <a:xfrm>
            <a:off x="562733" y="1074509"/>
            <a:ext cx="10248702" cy="2246769"/>
          </a:xfrm>
          <a:prstGeom prst="rect">
            <a:avLst/>
          </a:prstGeom>
          <a:noFill/>
        </p:spPr>
        <p:txBody>
          <a:bodyPr wrap="square">
            <a:spAutoFit/>
          </a:bodyPr>
          <a:lstStyle/>
          <a:p>
            <a:pPr algn="just"/>
            <a:r>
              <a:rPr lang="en-IN" sz="2000" dirty="0"/>
              <a:t>4. Our analysis indicates that Telangana's introduction of </a:t>
            </a:r>
            <a:r>
              <a:rPr lang="en-IN" sz="2000" b="1" dirty="0"/>
              <a:t>numerous policies </a:t>
            </a:r>
            <a:r>
              <a:rPr lang="en-IN" sz="2000" dirty="0"/>
              <a:t>and </a:t>
            </a:r>
            <a:r>
              <a:rPr lang="en-IN" sz="2000" b="1" dirty="0"/>
              <a:t>infrastructure development </a:t>
            </a:r>
            <a:r>
              <a:rPr lang="en-IN" sz="2000" dirty="0"/>
              <a:t>has facilitated startup growth and attracted </a:t>
            </a:r>
            <a:r>
              <a:rPr lang="en-IN" sz="2000" b="1" dirty="0"/>
              <a:t>increased foreign investment</a:t>
            </a:r>
            <a:r>
              <a:rPr lang="en-IN" sz="2000" dirty="0"/>
              <a:t>. This has created abundant opportunities for the youth and contributed to employment growth.</a:t>
            </a:r>
          </a:p>
          <a:p>
            <a:pPr algn="just"/>
            <a:r>
              <a:rPr lang="en-US" sz="2000" dirty="0">
                <a:solidFill>
                  <a:schemeClr val="tx1">
                    <a:lumMod val="50000"/>
                  </a:schemeClr>
                </a:solidFill>
              </a:rPr>
              <a:t>Telangana has attracted a whopping Rs 3.30 lakh crore (USD 40 billion) worth of investment through the path-breaking TS-</a:t>
            </a:r>
            <a:r>
              <a:rPr lang="en-US" sz="2000" dirty="0" err="1">
                <a:solidFill>
                  <a:schemeClr val="tx1">
                    <a:lumMod val="50000"/>
                  </a:schemeClr>
                </a:solidFill>
              </a:rPr>
              <a:t>iPASS</a:t>
            </a:r>
            <a:r>
              <a:rPr lang="en-US" sz="2000" dirty="0">
                <a:solidFill>
                  <a:schemeClr val="tx1">
                    <a:lumMod val="50000"/>
                  </a:schemeClr>
                </a:solidFill>
              </a:rPr>
              <a:t> and in IT and </a:t>
            </a:r>
            <a:r>
              <a:rPr lang="en-US" sz="2000" dirty="0" err="1">
                <a:solidFill>
                  <a:schemeClr val="tx1">
                    <a:lumMod val="50000"/>
                  </a:schemeClr>
                </a:solidFill>
              </a:rPr>
              <a:t>ITeS</a:t>
            </a:r>
            <a:r>
              <a:rPr lang="en-US" sz="2000" dirty="0">
                <a:solidFill>
                  <a:schemeClr val="tx1">
                    <a:lumMod val="50000"/>
                  </a:schemeClr>
                </a:solidFill>
              </a:rPr>
              <a:t> sectors</a:t>
            </a:r>
            <a:r>
              <a:rPr lang="en-US" sz="2000" b="1" dirty="0">
                <a:solidFill>
                  <a:schemeClr val="tx1">
                    <a:lumMod val="50000"/>
                  </a:schemeClr>
                </a:solidFill>
              </a:rPr>
              <a:t> </a:t>
            </a:r>
            <a:r>
              <a:rPr lang="en-US" sz="2000" dirty="0">
                <a:solidFill>
                  <a:schemeClr val="tx1">
                    <a:lumMod val="50000"/>
                  </a:schemeClr>
                </a:solidFill>
              </a:rPr>
              <a:t>since 2014(</a:t>
            </a:r>
            <a:r>
              <a:rPr lang="en-US" sz="2000" dirty="0">
                <a:solidFill>
                  <a:schemeClr val="tx1">
                    <a:lumMod val="50000"/>
                  </a:schemeClr>
                </a:solidFill>
                <a:hlinkClick r:id="rId2"/>
              </a:rPr>
              <a:t>article</a:t>
            </a:r>
            <a:r>
              <a:rPr lang="en-US" sz="2000" dirty="0">
                <a:solidFill>
                  <a:schemeClr val="tx1">
                    <a:lumMod val="50000"/>
                  </a:schemeClr>
                </a:solidFill>
              </a:rPr>
              <a:t>).</a:t>
            </a:r>
          </a:p>
        </p:txBody>
      </p:sp>
      <p:sp>
        <p:nvSpPr>
          <p:cNvPr id="4" name="TextBox 3">
            <a:extLst>
              <a:ext uri="{FF2B5EF4-FFF2-40B4-BE49-F238E27FC236}">
                <a16:creationId xmlns:a16="http://schemas.microsoft.com/office/drawing/2014/main" id="{8EAEBF5B-64E2-1070-33FD-D5734EB5F099}"/>
              </a:ext>
            </a:extLst>
          </p:cNvPr>
          <p:cNvSpPr txBox="1"/>
          <p:nvPr/>
        </p:nvSpPr>
        <p:spPr>
          <a:xfrm>
            <a:off x="562733" y="488948"/>
            <a:ext cx="9352233" cy="492443"/>
          </a:xfrm>
          <a:prstGeom prst="rect">
            <a:avLst/>
          </a:prstGeom>
          <a:noFill/>
        </p:spPr>
        <p:txBody>
          <a:bodyPr wrap="square" rtlCol="0">
            <a:spAutoFit/>
          </a:bodyPr>
          <a:lstStyle/>
          <a:p>
            <a:r>
              <a:rPr lang="en-US" sz="2600" b="1" u="sng" dirty="0">
                <a:solidFill>
                  <a:schemeClr val="tx1">
                    <a:lumMod val="50000"/>
                  </a:schemeClr>
                </a:solidFill>
              </a:rPr>
              <a:t>Insights</a:t>
            </a:r>
            <a:r>
              <a:rPr lang="en-US" sz="2600" b="1" dirty="0">
                <a:solidFill>
                  <a:schemeClr val="tx1">
                    <a:lumMod val="50000"/>
                  </a:schemeClr>
                </a:solidFill>
              </a:rPr>
              <a:t>:</a:t>
            </a:r>
            <a:endParaRPr lang="en-IN" sz="2600" b="1" dirty="0">
              <a:solidFill>
                <a:schemeClr val="tx1">
                  <a:lumMod val="50000"/>
                </a:schemeClr>
              </a:solidFill>
            </a:endParaRPr>
          </a:p>
        </p:txBody>
      </p:sp>
      <p:sp>
        <p:nvSpPr>
          <p:cNvPr id="6" name="TextBox 5">
            <a:extLst>
              <a:ext uri="{FF2B5EF4-FFF2-40B4-BE49-F238E27FC236}">
                <a16:creationId xmlns:a16="http://schemas.microsoft.com/office/drawing/2014/main" id="{C494C953-7BBC-0AD6-41E4-B4143B648357}"/>
              </a:ext>
            </a:extLst>
          </p:cNvPr>
          <p:cNvSpPr txBox="1"/>
          <p:nvPr/>
        </p:nvSpPr>
        <p:spPr>
          <a:xfrm>
            <a:off x="562734" y="3414396"/>
            <a:ext cx="10248701" cy="2246769"/>
          </a:xfrm>
          <a:prstGeom prst="rect">
            <a:avLst/>
          </a:prstGeom>
          <a:noFill/>
        </p:spPr>
        <p:txBody>
          <a:bodyPr wrap="square">
            <a:spAutoFit/>
          </a:bodyPr>
          <a:lstStyle/>
          <a:p>
            <a:pPr algn="just"/>
            <a:r>
              <a:rPr lang="en-US" sz="2000" dirty="0">
                <a:solidFill>
                  <a:schemeClr val="tx1">
                    <a:lumMod val="50000"/>
                  </a:schemeClr>
                </a:solidFill>
              </a:rPr>
              <a:t>5. Following the real estate sector, significant investments were noted in the </a:t>
            </a:r>
            <a:r>
              <a:rPr lang="en-US" sz="2000" b="1" dirty="0">
                <a:solidFill>
                  <a:schemeClr val="tx1">
                    <a:lumMod val="50000"/>
                  </a:schemeClr>
                </a:solidFill>
              </a:rPr>
              <a:t>pharmaceutical sector</a:t>
            </a:r>
            <a:r>
              <a:rPr lang="en-US" sz="2000" dirty="0">
                <a:solidFill>
                  <a:schemeClr val="tx1">
                    <a:lumMod val="50000"/>
                  </a:schemeClr>
                </a:solidFill>
              </a:rPr>
              <a:t> between FY 2019 and 2022 in Telangana. The state's government support, </a:t>
            </a:r>
            <a:r>
              <a:rPr lang="en-US" sz="2000" b="1" dirty="0">
                <a:solidFill>
                  <a:schemeClr val="tx1">
                    <a:lumMod val="50000"/>
                  </a:schemeClr>
                </a:solidFill>
              </a:rPr>
              <a:t>incubator programs</a:t>
            </a:r>
            <a:r>
              <a:rPr lang="en-US" sz="2000" dirty="0">
                <a:solidFill>
                  <a:schemeClr val="tx1">
                    <a:lumMod val="50000"/>
                  </a:schemeClr>
                </a:solidFill>
              </a:rPr>
              <a:t>, and access to advanced computing resources have driven the convergence of </a:t>
            </a:r>
            <a:r>
              <a:rPr lang="en-US" sz="2000" b="1" dirty="0">
                <a:solidFill>
                  <a:schemeClr val="tx1">
                    <a:lumMod val="50000"/>
                  </a:schemeClr>
                </a:solidFill>
              </a:rPr>
              <a:t>healthcare and technology</a:t>
            </a:r>
            <a:r>
              <a:rPr lang="en-US" sz="2000" dirty="0">
                <a:solidFill>
                  <a:schemeClr val="tx1">
                    <a:lumMod val="50000"/>
                  </a:schemeClr>
                </a:solidFill>
              </a:rPr>
              <a:t>. </a:t>
            </a:r>
          </a:p>
          <a:p>
            <a:pPr algn="just"/>
            <a:r>
              <a:rPr lang="en-US" sz="2000" dirty="0">
                <a:solidFill>
                  <a:schemeClr val="tx1">
                    <a:lumMod val="50000"/>
                  </a:schemeClr>
                </a:solidFill>
              </a:rPr>
              <a:t>The total value of the pharmaceutical and life sciences ecosystem in Telangana reached $80 billion in 2022 and is projected to grow to $130 billion by 2025, indicating substantial growth and potential in this sector(</a:t>
            </a:r>
            <a:r>
              <a:rPr lang="en-US" sz="2000" dirty="0">
                <a:solidFill>
                  <a:schemeClr val="tx1">
                    <a:lumMod val="50000"/>
                  </a:schemeClr>
                </a:solidFill>
                <a:hlinkClick r:id="rId3"/>
              </a:rPr>
              <a:t>article</a:t>
            </a:r>
            <a:r>
              <a:rPr lang="en-US" sz="2000" dirty="0">
                <a:solidFill>
                  <a:schemeClr val="tx1">
                    <a:lumMod val="50000"/>
                  </a:schemeClr>
                </a:solidFill>
              </a:rPr>
              <a:t>).</a:t>
            </a:r>
            <a:endParaRPr lang="en-IN" sz="2000" dirty="0">
              <a:solidFill>
                <a:schemeClr val="tx1">
                  <a:lumMod val="50000"/>
                </a:schemeClr>
              </a:solidFill>
            </a:endParaRPr>
          </a:p>
        </p:txBody>
      </p:sp>
    </p:spTree>
    <p:extLst>
      <p:ext uri="{BB962C8B-B14F-4D97-AF65-F5344CB8AC3E}">
        <p14:creationId xmlns:p14="http://schemas.microsoft.com/office/powerpoint/2010/main" val="26272121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A3B784-A960-064C-3E3C-E62BFFF9D8B0}"/>
              </a:ext>
            </a:extLst>
          </p:cNvPr>
          <p:cNvSpPr txBox="1"/>
          <p:nvPr/>
        </p:nvSpPr>
        <p:spPr>
          <a:xfrm>
            <a:off x="587186" y="568989"/>
            <a:ext cx="9632577" cy="830997"/>
          </a:xfrm>
          <a:prstGeom prst="rect">
            <a:avLst/>
          </a:prstGeom>
          <a:noFill/>
        </p:spPr>
        <p:txBody>
          <a:bodyPr wrap="square">
            <a:spAutoFit/>
          </a:bodyPr>
          <a:lstStyle/>
          <a:p>
            <a:r>
              <a:rPr lang="en-US" sz="2400" b="1" dirty="0">
                <a:solidFill>
                  <a:schemeClr val="tx1">
                    <a:lumMod val="50000"/>
                  </a:schemeClr>
                </a:solidFill>
              </a:rPr>
              <a:t>Recommendations to the Telangana government for sustained growth in the next 5 years </a:t>
            </a:r>
            <a:r>
              <a:rPr lang="en-US" sz="2400" b="1">
                <a:solidFill>
                  <a:schemeClr val="tx1">
                    <a:lumMod val="50000"/>
                  </a:schemeClr>
                </a:solidFill>
              </a:rPr>
              <a:t>based my </a:t>
            </a:r>
            <a:r>
              <a:rPr lang="en-US" sz="2400" b="1" dirty="0">
                <a:solidFill>
                  <a:schemeClr val="tx1">
                    <a:lumMod val="50000"/>
                  </a:schemeClr>
                </a:solidFill>
              </a:rPr>
              <a:t>analysis:</a:t>
            </a:r>
            <a:endParaRPr lang="en-IN" sz="2400" dirty="0"/>
          </a:p>
        </p:txBody>
      </p:sp>
      <p:sp>
        <p:nvSpPr>
          <p:cNvPr id="5" name="TextBox 4">
            <a:extLst>
              <a:ext uri="{FF2B5EF4-FFF2-40B4-BE49-F238E27FC236}">
                <a16:creationId xmlns:a16="http://schemas.microsoft.com/office/drawing/2014/main" id="{53D3FFCD-4879-2799-EC76-3BD3142816FD}"/>
              </a:ext>
            </a:extLst>
          </p:cNvPr>
          <p:cNvSpPr txBox="1"/>
          <p:nvPr/>
        </p:nvSpPr>
        <p:spPr>
          <a:xfrm>
            <a:off x="587186" y="1475774"/>
            <a:ext cx="10269073" cy="1323439"/>
          </a:xfrm>
          <a:prstGeom prst="rect">
            <a:avLst/>
          </a:prstGeom>
          <a:noFill/>
        </p:spPr>
        <p:txBody>
          <a:bodyPr wrap="square">
            <a:spAutoFit/>
          </a:bodyPr>
          <a:lstStyle/>
          <a:p>
            <a:pPr algn="just"/>
            <a:r>
              <a:rPr lang="en-IN" sz="2000" dirty="0"/>
              <a:t>1. The government should actively promote </a:t>
            </a:r>
            <a:r>
              <a:rPr lang="en-IN" sz="2000" b="1" dirty="0"/>
              <a:t>awareness</a:t>
            </a:r>
            <a:r>
              <a:rPr lang="en-IN" sz="2000" dirty="0"/>
              <a:t> of existing and upcoming policies and schemes through widespread </a:t>
            </a:r>
            <a:r>
              <a:rPr lang="en-IN" sz="2000" b="1" dirty="0"/>
              <a:t>campaigns</a:t>
            </a:r>
            <a:r>
              <a:rPr lang="en-IN" sz="2000" dirty="0"/>
              <a:t>. This approach helps people comprehend the ease of starting their own businesses or startups under these schemes, ultimately fostering </a:t>
            </a:r>
            <a:r>
              <a:rPr lang="en-IN" sz="2000" b="1" dirty="0"/>
              <a:t>economic development </a:t>
            </a:r>
            <a:r>
              <a:rPr lang="en-IN" sz="2000" dirty="0"/>
              <a:t>and </a:t>
            </a:r>
            <a:r>
              <a:rPr lang="en-IN" sz="2000" b="1" dirty="0"/>
              <a:t>employment opportunities </a:t>
            </a:r>
            <a:r>
              <a:rPr lang="en-IN" sz="2000" dirty="0"/>
              <a:t>within the state.</a:t>
            </a:r>
          </a:p>
        </p:txBody>
      </p:sp>
      <p:sp>
        <p:nvSpPr>
          <p:cNvPr id="9" name="TextBox 8">
            <a:extLst>
              <a:ext uri="{FF2B5EF4-FFF2-40B4-BE49-F238E27FC236}">
                <a16:creationId xmlns:a16="http://schemas.microsoft.com/office/drawing/2014/main" id="{B0974096-3FE6-EEB7-BCBE-71896F0CEF1E}"/>
              </a:ext>
            </a:extLst>
          </p:cNvPr>
          <p:cNvSpPr txBox="1"/>
          <p:nvPr/>
        </p:nvSpPr>
        <p:spPr>
          <a:xfrm>
            <a:off x="587186" y="2950789"/>
            <a:ext cx="10358719" cy="1631216"/>
          </a:xfrm>
          <a:prstGeom prst="rect">
            <a:avLst/>
          </a:prstGeom>
          <a:noFill/>
        </p:spPr>
        <p:txBody>
          <a:bodyPr wrap="square">
            <a:spAutoFit/>
          </a:bodyPr>
          <a:lstStyle/>
          <a:p>
            <a:pPr algn="just"/>
            <a:r>
              <a:rPr lang="en-IN" sz="2000" dirty="0"/>
              <a:t>2.</a:t>
            </a:r>
            <a:r>
              <a:rPr lang="en-IN" sz="2000" b="1" dirty="0"/>
              <a:t> Prioritize </a:t>
            </a:r>
            <a:r>
              <a:rPr lang="en-IN" sz="2000" dirty="0"/>
              <a:t>the development of robust infrastructure and facilities across </a:t>
            </a:r>
            <a:r>
              <a:rPr lang="en-IN" sz="2000" b="1" dirty="0"/>
              <a:t>all districts</a:t>
            </a:r>
            <a:r>
              <a:rPr lang="en-IN" sz="2000" dirty="0"/>
              <a:t>. This comprehensive approach attracts investments from major corporations and industries, leading to </a:t>
            </a:r>
            <a:r>
              <a:rPr lang="en-IN" sz="2000" b="1" dirty="0"/>
              <a:t>holistic statewide growth </a:t>
            </a:r>
            <a:r>
              <a:rPr lang="en-IN" sz="2000" dirty="0"/>
              <a:t>and economic development. </a:t>
            </a:r>
            <a:r>
              <a:rPr lang="en-US" sz="2000" dirty="0"/>
              <a:t>By ensuring that infrastructure improvements are widespread, the government can create an environment that promotes </a:t>
            </a:r>
            <a:r>
              <a:rPr lang="en-US" sz="2000" b="1" dirty="0"/>
              <a:t>business expansion</a:t>
            </a:r>
            <a:r>
              <a:rPr lang="en-US" sz="2000" dirty="0"/>
              <a:t>.</a:t>
            </a:r>
            <a:endParaRPr lang="en-IN" sz="2000" dirty="0"/>
          </a:p>
        </p:txBody>
      </p:sp>
      <p:sp>
        <p:nvSpPr>
          <p:cNvPr id="13" name="TextBox 12">
            <a:extLst>
              <a:ext uri="{FF2B5EF4-FFF2-40B4-BE49-F238E27FC236}">
                <a16:creationId xmlns:a16="http://schemas.microsoft.com/office/drawing/2014/main" id="{A68703A4-4A4B-F3F8-3278-F22CAB8FDA8F}"/>
              </a:ext>
            </a:extLst>
          </p:cNvPr>
          <p:cNvSpPr txBox="1"/>
          <p:nvPr/>
        </p:nvSpPr>
        <p:spPr>
          <a:xfrm>
            <a:off x="587186" y="4733581"/>
            <a:ext cx="10269074" cy="707886"/>
          </a:xfrm>
          <a:prstGeom prst="rect">
            <a:avLst/>
          </a:prstGeom>
          <a:noFill/>
        </p:spPr>
        <p:txBody>
          <a:bodyPr wrap="square">
            <a:spAutoFit/>
          </a:bodyPr>
          <a:lstStyle/>
          <a:p>
            <a:pPr algn="just"/>
            <a:r>
              <a:rPr lang="en-US" sz="2000" i="0" dirty="0">
                <a:solidFill>
                  <a:schemeClr val="tx1">
                    <a:lumMod val="50000"/>
                  </a:schemeClr>
                </a:solidFill>
                <a:effectLst/>
              </a:rPr>
              <a:t>3. Implement policies and incentives that promote </a:t>
            </a:r>
            <a:r>
              <a:rPr lang="en-US" sz="2000" b="1" i="0" dirty="0">
                <a:solidFill>
                  <a:schemeClr val="tx1">
                    <a:lumMod val="50000"/>
                  </a:schemeClr>
                </a:solidFill>
                <a:effectLst/>
              </a:rPr>
              <a:t>sustainable practices</a:t>
            </a:r>
            <a:r>
              <a:rPr lang="en-US" sz="2000" i="0" dirty="0">
                <a:solidFill>
                  <a:schemeClr val="tx1">
                    <a:lumMod val="50000"/>
                  </a:schemeClr>
                </a:solidFill>
                <a:effectLst/>
              </a:rPr>
              <a:t> in industries, aligning with </a:t>
            </a:r>
            <a:r>
              <a:rPr lang="en-US" sz="2000" b="1" i="0" dirty="0">
                <a:solidFill>
                  <a:schemeClr val="tx1">
                    <a:lumMod val="50000"/>
                  </a:schemeClr>
                </a:solidFill>
                <a:effectLst/>
              </a:rPr>
              <a:t>global environmental standards</a:t>
            </a:r>
            <a:r>
              <a:rPr lang="en-US" sz="2000" i="0" dirty="0">
                <a:solidFill>
                  <a:schemeClr val="tx1">
                    <a:lumMod val="50000"/>
                  </a:schemeClr>
                </a:solidFill>
                <a:effectLst/>
              </a:rPr>
              <a:t> and reducing the carbon footprint.</a:t>
            </a:r>
            <a:endParaRPr lang="en-IN" sz="2000" dirty="0">
              <a:solidFill>
                <a:schemeClr val="tx1">
                  <a:lumMod val="50000"/>
                </a:schemeClr>
              </a:solidFill>
            </a:endParaRPr>
          </a:p>
        </p:txBody>
      </p:sp>
    </p:spTree>
    <p:extLst>
      <p:ext uri="{BB962C8B-B14F-4D97-AF65-F5344CB8AC3E}">
        <p14:creationId xmlns:p14="http://schemas.microsoft.com/office/powerpoint/2010/main" val="3282187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A3B784-A960-064C-3E3C-E62BFFF9D8B0}"/>
              </a:ext>
            </a:extLst>
          </p:cNvPr>
          <p:cNvSpPr txBox="1"/>
          <p:nvPr/>
        </p:nvSpPr>
        <p:spPr>
          <a:xfrm>
            <a:off x="587187" y="667887"/>
            <a:ext cx="9632577" cy="830997"/>
          </a:xfrm>
          <a:prstGeom prst="rect">
            <a:avLst/>
          </a:prstGeom>
          <a:noFill/>
        </p:spPr>
        <p:txBody>
          <a:bodyPr wrap="square">
            <a:spAutoFit/>
          </a:bodyPr>
          <a:lstStyle/>
          <a:p>
            <a:r>
              <a:rPr lang="en-US" sz="2400" b="1" dirty="0">
                <a:solidFill>
                  <a:schemeClr val="tx1">
                    <a:lumMod val="50000"/>
                  </a:schemeClr>
                </a:solidFill>
              </a:rPr>
              <a:t>Recommendations to Telangana government for sustained growth in the next 5 years based </a:t>
            </a:r>
            <a:r>
              <a:rPr lang="en-US" sz="2400" b="1">
                <a:solidFill>
                  <a:schemeClr val="tx1">
                    <a:lumMod val="50000"/>
                  </a:schemeClr>
                </a:solidFill>
              </a:rPr>
              <a:t>on my </a:t>
            </a:r>
            <a:r>
              <a:rPr lang="en-US" sz="2400" b="1" dirty="0">
                <a:solidFill>
                  <a:schemeClr val="tx1">
                    <a:lumMod val="50000"/>
                  </a:schemeClr>
                </a:solidFill>
              </a:rPr>
              <a:t>analysis:</a:t>
            </a:r>
            <a:endParaRPr lang="en-IN" sz="2400" dirty="0"/>
          </a:p>
        </p:txBody>
      </p:sp>
      <p:sp>
        <p:nvSpPr>
          <p:cNvPr id="5" name="TextBox 4">
            <a:extLst>
              <a:ext uri="{FF2B5EF4-FFF2-40B4-BE49-F238E27FC236}">
                <a16:creationId xmlns:a16="http://schemas.microsoft.com/office/drawing/2014/main" id="{5354A183-321E-33F4-28E1-F8B4078C1532}"/>
              </a:ext>
            </a:extLst>
          </p:cNvPr>
          <p:cNvSpPr txBox="1"/>
          <p:nvPr/>
        </p:nvSpPr>
        <p:spPr>
          <a:xfrm>
            <a:off x="587187" y="1747372"/>
            <a:ext cx="10582837" cy="1358153"/>
          </a:xfrm>
          <a:prstGeom prst="rect">
            <a:avLst/>
          </a:prstGeom>
          <a:noFill/>
        </p:spPr>
        <p:txBody>
          <a:bodyPr wrap="square">
            <a:spAutoFit/>
          </a:bodyPr>
          <a:lstStyle/>
          <a:p>
            <a:pPr algn="just"/>
            <a:r>
              <a:rPr lang="en-US" sz="2000" b="0" i="0" dirty="0">
                <a:solidFill>
                  <a:schemeClr val="tx1">
                    <a:lumMod val="50000"/>
                  </a:schemeClr>
                </a:solidFill>
                <a:effectLst/>
              </a:rPr>
              <a:t>4. Enhance skill development programs to equip the local workforce with the skills required by emerging industries, ensuring a </a:t>
            </a:r>
            <a:r>
              <a:rPr lang="en-US" sz="2000" b="1" i="0" dirty="0">
                <a:solidFill>
                  <a:schemeClr val="tx1">
                    <a:lumMod val="50000"/>
                  </a:schemeClr>
                </a:solidFill>
                <a:effectLst/>
              </a:rPr>
              <a:t>qualified and adaptable workforce</a:t>
            </a:r>
            <a:r>
              <a:rPr lang="en-US" sz="2000" b="0" i="0" dirty="0">
                <a:solidFill>
                  <a:schemeClr val="tx1">
                    <a:lumMod val="50000"/>
                  </a:schemeClr>
                </a:solidFill>
                <a:effectLst/>
              </a:rPr>
              <a:t>. Encourage collaboration between educational institutions and industries to foster research and development, strengthening the </a:t>
            </a:r>
            <a:r>
              <a:rPr lang="en-US" sz="2000" b="1" i="0" dirty="0">
                <a:solidFill>
                  <a:schemeClr val="tx1">
                    <a:lumMod val="50000"/>
                  </a:schemeClr>
                </a:solidFill>
                <a:effectLst/>
              </a:rPr>
              <a:t>knowledge-based economy</a:t>
            </a:r>
            <a:r>
              <a:rPr lang="en-US" sz="2000" b="0" i="0" dirty="0">
                <a:solidFill>
                  <a:schemeClr val="tx1">
                    <a:lumMod val="50000"/>
                  </a:schemeClr>
                </a:solidFill>
                <a:effectLst/>
              </a:rPr>
              <a:t>.</a:t>
            </a:r>
          </a:p>
        </p:txBody>
      </p:sp>
      <p:sp>
        <p:nvSpPr>
          <p:cNvPr id="7" name="TextBox 6">
            <a:extLst>
              <a:ext uri="{FF2B5EF4-FFF2-40B4-BE49-F238E27FC236}">
                <a16:creationId xmlns:a16="http://schemas.microsoft.com/office/drawing/2014/main" id="{DB65E6DD-7310-BA00-6685-1F42C2BAF9E0}"/>
              </a:ext>
            </a:extLst>
          </p:cNvPr>
          <p:cNvSpPr txBox="1"/>
          <p:nvPr/>
        </p:nvSpPr>
        <p:spPr>
          <a:xfrm>
            <a:off x="587187" y="3254256"/>
            <a:ext cx="10582837" cy="1323439"/>
          </a:xfrm>
          <a:prstGeom prst="rect">
            <a:avLst/>
          </a:prstGeom>
          <a:noFill/>
        </p:spPr>
        <p:txBody>
          <a:bodyPr wrap="square">
            <a:spAutoFit/>
          </a:bodyPr>
          <a:lstStyle/>
          <a:p>
            <a:pPr algn="just"/>
            <a:r>
              <a:rPr lang="en-IN" sz="2000" dirty="0"/>
              <a:t>5. Establish robust mechanisms for </a:t>
            </a:r>
            <a:r>
              <a:rPr lang="en-IN" sz="2000" b="1" dirty="0"/>
              <a:t>monitoring</a:t>
            </a:r>
            <a:r>
              <a:rPr lang="en-IN" sz="2000" dirty="0"/>
              <a:t> the impact of policies and investments, enabling </a:t>
            </a:r>
            <a:r>
              <a:rPr lang="en-IN" sz="2000" b="1" dirty="0"/>
              <a:t>data-driven decisions </a:t>
            </a:r>
            <a:r>
              <a:rPr lang="en-IN" sz="2000" dirty="0"/>
              <a:t>and </a:t>
            </a:r>
            <a:r>
              <a:rPr lang="en-IN" sz="2000" b="1" dirty="0"/>
              <a:t>timely adjustments</a:t>
            </a:r>
            <a:r>
              <a:rPr lang="en-IN" sz="2000" dirty="0"/>
              <a:t>. This proactive approach enhances transparency, and accountability, and ensures that resources are allocated effectively, ultimately fostering better policy outcomes and economic development.</a:t>
            </a:r>
          </a:p>
        </p:txBody>
      </p:sp>
      <p:sp>
        <p:nvSpPr>
          <p:cNvPr id="8" name="Title 1">
            <a:extLst>
              <a:ext uri="{FF2B5EF4-FFF2-40B4-BE49-F238E27FC236}">
                <a16:creationId xmlns:a16="http://schemas.microsoft.com/office/drawing/2014/main" id="{3466C3C8-6B90-34C4-3A5B-CBB8700C72F3}"/>
              </a:ext>
            </a:extLst>
          </p:cNvPr>
          <p:cNvSpPr>
            <a:spLocks noGrp="1"/>
          </p:cNvSpPr>
          <p:nvPr>
            <p:ph type="title"/>
          </p:nvPr>
        </p:nvSpPr>
        <p:spPr>
          <a:xfrm>
            <a:off x="12192000" y="2555047"/>
            <a:ext cx="4868733" cy="1360928"/>
          </a:xfrm>
        </p:spPr>
        <p:txBody>
          <a:bodyPr/>
          <a:lstStyle/>
          <a:p>
            <a:r>
              <a:rPr lang="en-IN" sz="7500" dirty="0"/>
              <a:t>THANK YOU</a:t>
            </a:r>
          </a:p>
        </p:txBody>
      </p:sp>
    </p:spTree>
    <p:extLst>
      <p:ext uri="{BB962C8B-B14F-4D97-AF65-F5344CB8AC3E}">
        <p14:creationId xmlns:p14="http://schemas.microsoft.com/office/powerpoint/2010/main" val="37066228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4E28811-188B-F3B8-5CFB-ABE657C54840}"/>
              </a:ext>
            </a:extLst>
          </p:cNvPr>
          <p:cNvSpPr/>
          <p:nvPr/>
        </p:nvSpPr>
        <p:spPr>
          <a:xfrm>
            <a:off x="1800224" y="704849"/>
            <a:ext cx="7019925" cy="50006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6C862325-B6C6-425A-66B0-9ABF4AD35425}"/>
              </a:ext>
            </a:extLst>
          </p:cNvPr>
          <p:cNvSpPr/>
          <p:nvPr/>
        </p:nvSpPr>
        <p:spPr>
          <a:xfrm>
            <a:off x="5073652" y="1152526"/>
            <a:ext cx="5419724" cy="49053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itle 1">
            <a:extLst>
              <a:ext uri="{FF2B5EF4-FFF2-40B4-BE49-F238E27FC236}">
                <a16:creationId xmlns:a16="http://schemas.microsoft.com/office/drawing/2014/main" id="{9F6E9FA9-AA6D-B7DB-0FDE-44F4F7DEFB21}"/>
              </a:ext>
            </a:extLst>
          </p:cNvPr>
          <p:cNvSpPr>
            <a:spLocks noGrp="1"/>
          </p:cNvSpPr>
          <p:nvPr>
            <p:ph type="title"/>
          </p:nvPr>
        </p:nvSpPr>
        <p:spPr>
          <a:xfrm>
            <a:off x="3184338" y="2109198"/>
            <a:ext cx="5823324" cy="2191925"/>
          </a:xfrm>
        </p:spPr>
        <p:txBody>
          <a:bodyPr/>
          <a:lstStyle/>
          <a:p>
            <a:r>
              <a:rPr lang="en-IN" sz="7500" dirty="0"/>
              <a:t>THANK YOU</a:t>
            </a:r>
          </a:p>
        </p:txBody>
      </p:sp>
    </p:spTree>
    <p:extLst>
      <p:ext uri="{BB962C8B-B14F-4D97-AF65-F5344CB8AC3E}">
        <p14:creationId xmlns:p14="http://schemas.microsoft.com/office/powerpoint/2010/main" val="3246519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BF611-B57A-E284-BDC4-E11482C5439D}"/>
              </a:ext>
            </a:extLst>
          </p:cNvPr>
          <p:cNvSpPr>
            <a:spLocks noGrp="1"/>
          </p:cNvSpPr>
          <p:nvPr>
            <p:ph type="title"/>
          </p:nvPr>
        </p:nvSpPr>
        <p:spPr>
          <a:xfrm>
            <a:off x="3585598" y="1941084"/>
            <a:ext cx="5206000" cy="2536000"/>
          </a:xfrm>
        </p:spPr>
        <p:txBody>
          <a:bodyPr/>
          <a:lstStyle/>
          <a:p>
            <a:r>
              <a:rPr lang="en-IN" sz="8000" dirty="0"/>
              <a:t>Stamp Registration</a:t>
            </a:r>
          </a:p>
        </p:txBody>
      </p:sp>
    </p:spTree>
    <p:extLst>
      <p:ext uri="{BB962C8B-B14F-4D97-AF65-F5344CB8AC3E}">
        <p14:creationId xmlns:p14="http://schemas.microsoft.com/office/powerpoint/2010/main" val="2392022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11" name="TextBox 10">
            <a:extLst>
              <a:ext uri="{FF2B5EF4-FFF2-40B4-BE49-F238E27FC236}">
                <a16:creationId xmlns:a16="http://schemas.microsoft.com/office/drawing/2014/main" id="{756C0FDB-F606-5435-4CBF-CAC41452BD1C}"/>
              </a:ext>
            </a:extLst>
          </p:cNvPr>
          <p:cNvSpPr txBox="1"/>
          <p:nvPr/>
        </p:nvSpPr>
        <p:spPr>
          <a:xfrm>
            <a:off x="298890" y="605136"/>
            <a:ext cx="9780609" cy="461665"/>
          </a:xfrm>
          <a:prstGeom prst="rect">
            <a:avLst/>
          </a:prstGeom>
          <a:noFill/>
        </p:spPr>
        <p:txBody>
          <a:bodyPr wrap="square" rtlCol="0">
            <a:spAutoFit/>
          </a:bodyPr>
          <a:lstStyle/>
          <a:p>
            <a:r>
              <a:rPr lang="en-US" sz="2400" b="1" dirty="0"/>
              <a:t>Revenue generated from document registration across districts:</a:t>
            </a:r>
            <a:endParaRPr lang="en-IN" sz="2400" b="1" dirty="0"/>
          </a:p>
        </p:txBody>
      </p:sp>
      <p:pic>
        <p:nvPicPr>
          <p:cNvPr id="23" name="Picture 22">
            <a:extLst>
              <a:ext uri="{FF2B5EF4-FFF2-40B4-BE49-F238E27FC236}">
                <a16:creationId xmlns:a16="http://schemas.microsoft.com/office/drawing/2014/main" id="{7294AC14-6523-5CF5-86D9-FC3B27AE04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350" y="1590676"/>
            <a:ext cx="11072491" cy="42005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C97AF77-CC70-A1E0-CC66-697287791453}"/>
              </a:ext>
            </a:extLst>
          </p:cNvPr>
          <p:cNvSpPr txBox="1"/>
          <p:nvPr/>
        </p:nvSpPr>
        <p:spPr>
          <a:xfrm>
            <a:off x="428261" y="551121"/>
            <a:ext cx="9780609" cy="830997"/>
          </a:xfrm>
          <a:prstGeom prst="rect">
            <a:avLst/>
          </a:prstGeom>
          <a:noFill/>
        </p:spPr>
        <p:txBody>
          <a:bodyPr wrap="square" rtlCol="0">
            <a:spAutoFit/>
          </a:bodyPr>
          <a:lstStyle/>
          <a:p>
            <a:r>
              <a:rPr lang="en-US" sz="2400" b="1" dirty="0"/>
              <a:t>Top 5 districts with the highest document registration revenue between FY 2019 and FY 2022: </a:t>
            </a:r>
            <a:endParaRPr lang="en-IN" sz="2400" b="1" dirty="0"/>
          </a:p>
        </p:txBody>
      </p:sp>
      <p:pic>
        <p:nvPicPr>
          <p:cNvPr id="19" name="Picture 18">
            <a:extLst>
              <a:ext uri="{FF2B5EF4-FFF2-40B4-BE49-F238E27FC236}">
                <a16:creationId xmlns:a16="http://schemas.microsoft.com/office/drawing/2014/main" id="{076B3A23-CAFF-47E5-944C-09FAA7F337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516" y="1790558"/>
            <a:ext cx="4490845" cy="2984642"/>
          </a:xfrm>
          <a:prstGeom prst="rect">
            <a:avLst/>
          </a:prstGeom>
        </p:spPr>
      </p:pic>
      <p:pic>
        <p:nvPicPr>
          <p:cNvPr id="8" name="Picture 7">
            <a:extLst>
              <a:ext uri="{FF2B5EF4-FFF2-40B4-BE49-F238E27FC236}">
                <a16:creationId xmlns:a16="http://schemas.microsoft.com/office/drawing/2014/main" id="{F2277BD1-5AFD-E05B-30D2-CD978248E1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3664" y="1759936"/>
            <a:ext cx="4243118" cy="3015264"/>
          </a:xfrm>
          <a:prstGeom prst="rect">
            <a:avLst/>
          </a:prstGeom>
        </p:spPr>
      </p:pic>
      <p:sp>
        <p:nvSpPr>
          <p:cNvPr id="12" name="TextBox 11">
            <a:extLst>
              <a:ext uri="{FF2B5EF4-FFF2-40B4-BE49-F238E27FC236}">
                <a16:creationId xmlns:a16="http://schemas.microsoft.com/office/drawing/2014/main" id="{C5A5C21E-8DAF-BA4E-7E0C-6D6829765886}"/>
              </a:ext>
            </a:extLst>
          </p:cNvPr>
          <p:cNvSpPr txBox="1"/>
          <p:nvPr/>
        </p:nvSpPr>
        <p:spPr>
          <a:xfrm>
            <a:off x="887516" y="5086343"/>
            <a:ext cx="10532959" cy="707886"/>
          </a:xfrm>
          <a:prstGeom prst="rect">
            <a:avLst/>
          </a:prstGeom>
          <a:noFill/>
        </p:spPr>
        <p:txBody>
          <a:bodyPr wrap="square">
            <a:spAutoFit/>
          </a:bodyPr>
          <a:lstStyle/>
          <a:p>
            <a:r>
              <a:rPr lang="en-US" sz="2000" b="1" i="0" dirty="0" err="1">
                <a:solidFill>
                  <a:schemeClr val="tx1">
                    <a:lumMod val="50000"/>
                  </a:schemeClr>
                </a:solidFill>
                <a:effectLst/>
              </a:rPr>
              <a:t>Rangareddy</a:t>
            </a:r>
            <a:r>
              <a:rPr lang="en-US" sz="2000" b="0" i="0" dirty="0">
                <a:solidFill>
                  <a:schemeClr val="tx1">
                    <a:lumMod val="50000"/>
                  </a:schemeClr>
                </a:solidFill>
                <a:effectLst/>
              </a:rPr>
              <a:t> emerged as the frontrunner, generating an impressive document registration revenue of 10,820 crores during the period spanning FY 2019 to FY 2022.</a:t>
            </a:r>
            <a:endParaRPr lang="en-IN" sz="2000" dirty="0">
              <a:solidFill>
                <a:schemeClr val="tx1">
                  <a:lumMod val="50000"/>
                </a:schemeClr>
              </a:solidFill>
            </a:endParaRPr>
          </a:p>
        </p:txBody>
      </p:sp>
    </p:spTree>
    <p:extLst>
      <p:ext uri="{BB962C8B-B14F-4D97-AF65-F5344CB8AC3E}">
        <p14:creationId xmlns:p14="http://schemas.microsoft.com/office/powerpoint/2010/main" val="989212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96EEDB6-2A33-6DC7-40B1-DB89234E6226}"/>
              </a:ext>
            </a:extLst>
          </p:cNvPr>
          <p:cNvPicPr>
            <a:picLocks noChangeAspect="1"/>
          </p:cNvPicPr>
          <p:nvPr/>
        </p:nvPicPr>
        <p:blipFill rotWithShape="1">
          <a:blip r:embed="rId2">
            <a:extLst>
              <a:ext uri="{28A0092B-C50C-407E-A947-70E740481C1C}">
                <a14:useLocalDpi xmlns:a14="http://schemas.microsoft.com/office/drawing/2010/main" val="0"/>
              </a:ext>
            </a:extLst>
          </a:blip>
          <a:srcRect b="2703"/>
          <a:stretch/>
        </p:blipFill>
        <p:spPr>
          <a:xfrm>
            <a:off x="968635" y="1628776"/>
            <a:ext cx="10718444" cy="4114800"/>
          </a:xfrm>
          <a:prstGeom prst="rect">
            <a:avLst/>
          </a:prstGeom>
        </p:spPr>
      </p:pic>
      <p:sp>
        <p:nvSpPr>
          <p:cNvPr id="12" name="TextBox 11">
            <a:extLst>
              <a:ext uri="{FF2B5EF4-FFF2-40B4-BE49-F238E27FC236}">
                <a16:creationId xmlns:a16="http://schemas.microsoft.com/office/drawing/2014/main" id="{9C245792-7A7A-5313-F6B7-BF444EE30CE2}"/>
              </a:ext>
            </a:extLst>
          </p:cNvPr>
          <p:cNvSpPr txBox="1"/>
          <p:nvPr/>
        </p:nvSpPr>
        <p:spPr>
          <a:xfrm>
            <a:off x="428261" y="551121"/>
            <a:ext cx="9780609" cy="830997"/>
          </a:xfrm>
          <a:prstGeom prst="rect">
            <a:avLst/>
          </a:prstGeom>
          <a:noFill/>
        </p:spPr>
        <p:txBody>
          <a:bodyPr wrap="square" rtlCol="0">
            <a:spAutoFit/>
          </a:bodyPr>
          <a:lstStyle/>
          <a:p>
            <a:r>
              <a:rPr lang="en-US" sz="2400" b="1" dirty="0"/>
              <a:t>Revenue generated from document registration vs</a:t>
            </a:r>
          </a:p>
          <a:p>
            <a:r>
              <a:rPr lang="en-US" sz="2400" b="1" dirty="0"/>
              <a:t>revenue generated from e-stamp challans across districts:</a:t>
            </a:r>
            <a:endParaRPr lang="en-IN" sz="2400" b="1" dirty="0"/>
          </a:p>
        </p:txBody>
      </p:sp>
    </p:spTree>
    <p:extLst>
      <p:ext uri="{BB962C8B-B14F-4D97-AF65-F5344CB8AC3E}">
        <p14:creationId xmlns:p14="http://schemas.microsoft.com/office/powerpoint/2010/main" val="632996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94F188-4736-B7D7-1218-D4A183E81D12}"/>
              </a:ext>
            </a:extLst>
          </p:cNvPr>
          <p:cNvSpPr txBox="1"/>
          <p:nvPr/>
        </p:nvSpPr>
        <p:spPr>
          <a:xfrm>
            <a:off x="410332" y="578859"/>
            <a:ext cx="9780609" cy="830997"/>
          </a:xfrm>
          <a:prstGeom prst="rect">
            <a:avLst/>
          </a:prstGeom>
          <a:noFill/>
        </p:spPr>
        <p:txBody>
          <a:bodyPr wrap="square" rtlCol="0">
            <a:spAutoFit/>
          </a:bodyPr>
          <a:lstStyle/>
          <a:p>
            <a:r>
              <a:rPr lang="en-US" sz="2400" b="1" dirty="0"/>
              <a:t>Top 5 districts where e-stamps revenue contributes significantly more to the revenue than the documents in FY 2022:</a:t>
            </a:r>
            <a:endParaRPr lang="en-IN" sz="2400" b="1" dirty="0"/>
          </a:p>
        </p:txBody>
      </p:sp>
      <p:pic>
        <p:nvPicPr>
          <p:cNvPr id="6" name="Picture 5">
            <a:extLst>
              <a:ext uri="{FF2B5EF4-FFF2-40B4-BE49-F238E27FC236}">
                <a16:creationId xmlns:a16="http://schemas.microsoft.com/office/drawing/2014/main" id="{25A0A9FA-28F0-5D8A-8E8C-8BDACBCCC3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681" y="1811232"/>
            <a:ext cx="5000194" cy="3169313"/>
          </a:xfrm>
          <a:prstGeom prst="rect">
            <a:avLst/>
          </a:prstGeom>
        </p:spPr>
      </p:pic>
      <p:pic>
        <p:nvPicPr>
          <p:cNvPr id="11" name="Picture 10">
            <a:extLst>
              <a:ext uri="{FF2B5EF4-FFF2-40B4-BE49-F238E27FC236}">
                <a16:creationId xmlns:a16="http://schemas.microsoft.com/office/drawing/2014/main" id="{9E73503F-05F6-9092-90C7-30BFB69669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887" y="1811231"/>
            <a:ext cx="4854361" cy="3169313"/>
          </a:xfrm>
          <a:prstGeom prst="rect">
            <a:avLst/>
          </a:prstGeom>
        </p:spPr>
      </p:pic>
      <p:sp>
        <p:nvSpPr>
          <p:cNvPr id="13" name="TextBox 12">
            <a:extLst>
              <a:ext uri="{FF2B5EF4-FFF2-40B4-BE49-F238E27FC236}">
                <a16:creationId xmlns:a16="http://schemas.microsoft.com/office/drawing/2014/main" id="{6E6C46A0-0FED-4FE4-E051-A755F568EC60}"/>
              </a:ext>
            </a:extLst>
          </p:cNvPr>
          <p:cNvSpPr txBox="1"/>
          <p:nvPr/>
        </p:nvSpPr>
        <p:spPr>
          <a:xfrm>
            <a:off x="1238681" y="5210472"/>
            <a:ext cx="10496550" cy="707886"/>
          </a:xfrm>
          <a:prstGeom prst="rect">
            <a:avLst/>
          </a:prstGeom>
          <a:noFill/>
        </p:spPr>
        <p:txBody>
          <a:bodyPr wrap="square">
            <a:spAutoFit/>
          </a:bodyPr>
          <a:lstStyle/>
          <a:p>
            <a:r>
              <a:rPr lang="en-IN" sz="2000" dirty="0"/>
              <a:t>In FY 2022, </a:t>
            </a:r>
            <a:r>
              <a:rPr lang="en-IN" sz="2000" b="1" dirty="0" err="1"/>
              <a:t>Rangareddy</a:t>
            </a:r>
            <a:r>
              <a:rPr lang="en-IN" sz="2000" dirty="0"/>
              <a:t> district leads the way as one of the top 5 districts where e-stamps revenue is significantly more than the revenue from document registration revenue.</a:t>
            </a:r>
          </a:p>
        </p:txBody>
      </p:sp>
    </p:spTree>
    <p:extLst>
      <p:ext uri="{BB962C8B-B14F-4D97-AF65-F5344CB8AC3E}">
        <p14:creationId xmlns:p14="http://schemas.microsoft.com/office/powerpoint/2010/main" val="2373402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0C81E8-CF71-0B0A-F36D-874D5ADBB847}"/>
              </a:ext>
            </a:extLst>
          </p:cNvPr>
          <p:cNvSpPr txBox="1"/>
          <p:nvPr/>
        </p:nvSpPr>
        <p:spPr>
          <a:xfrm>
            <a:off x="436442" y="563447"/>
            <a:ext cx="9780609" cy="830997"/>
          </a:xfrm>
          <a:prstGeom prst="rect">
            <a:avLst/>
          </a:prstGeom>
          <a:noFill/>
        </p:spPr>
        <p:txBody>
          <a:bodyPr wrap="square" rtlCol="0">
            <a:spAutoFit/>
          </a:bodyPr>
          <a:lstStyle/>
          <a:p>
            <a:r>
              <a:rPr lang="en-US" sz="2400" b="1" dirty="0"/>
              <a:t>E-Stamp challan count and document registration count pattern since the implementation of e-Stamp challan:</a:t>
            </a:r>
            <a:endParaRPr lang="en-IN" sz="2400" b="1" dirty="0"/>
          </a:p>
        </p:txBody>
      </p:sp>
      <p:pic>
        <p:nvPicPr>
          <p:cNvPr id="10" name="Picture 9">
            <a:extLst>
              <a:ext uri="{FF2B5EF4-FFF2-40B4-BE49-F238E27FC236}">
                <a16:creationId xmlns:a16="http://schemas.microsoft.com/office/drawing/2014/main" id="{605E54F7-4B60-4D56-2F30-86E8359FC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6442" y="1716181"/>
            <a:ext cx="7508047" cy="4124235"/>
          </a:xfrm>
          <a:prstGeom prst="rect">
            <a:avLst/>
          </a:prstGeom>
        </p:spPr>
      </p:pic>
      <p:sp>
        <p:nvSpPr>
          <p:cNvPr id="3" name="TextBox 2">
            <a:extLst>
              <a:ext uri="{FF2B5EF4-FFF2-40B4-BE49-F238E27FC236}">
                <a16:creationId xmlns:a16="http://schemas.microsoft.com/office/drawing/2014/main" id="{51B5A5A6-441B-D8AF-9100-7EFE905CA53E}"/>
              </a:ext>
            </a:extLst>
          </p:cNvPr>
          <p:cNvSpPr txBox="1"/>
          <p:nvPr/>
        </p:nvSpPr>
        <p:spPr>
          <a:xfrm>
            <a:off x="8083671" y="2223312"/>
            <a:ext cx="3851154" cy="2031325"/>
          </a:xfrm>
          <a:prstGeom prst="rect">
            <a:avLst/>
          </a:prstGeom>
          <a:noFill/>
        </p:spPr>
        <p:txBody>
          <a:bodyPr wrap="square">
            <a:spAutoFit/>
          </a:bodyPr>
          <a:lstStyle/>
          <a:p>
            <a:pPr marL="285750" indent="-285750">
              <a:buFont typeface="Arial" panose="020B0604020202020204" pitchFamily="34" charset="0"/>
              <a:buChar char="•"/>
            </a:pPr>
            <a:r>
              <a:rPr lang="en-IN" dirty="0"/>
              <a:t>Initial e-stamp adoption might not alter counts significantly.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To increase the e-stamp challan count and document registration count: </a:t>
            </a:r>
          </a:p>
          <a:p>
            <a:r>
              <a:rPr lang="en-IN" dirty="0"/>
              <a:t>   </a:t>
            </a:r>
          </a:p>
        </p:txBody>
      </p:sp>
      <p:sp>
        <p:nvSpPr>
          <p:cNvPr id="6" name="TextBox 5">
            <a:extLst>
              <a:ext uri="{FF2B5EF4-FFF2-40B4-BE49-F238E27FC236}">
                <a16:creationId xmlns:a16="http://schemas.microsoft.com/office/drawing/2014/main" id="{DB558E97-57A7-2081-6CCF-4DE50C254867}"/>
              </a:ext>
            </a:extLst>
          </p:cNvPr>
          <p:cNvSpPr txBox="1"/>
          <p:nvPr/>
        </p:nvSpPr>
        <p:spPr>
          <a:xfrm>
            <a:off x="8370005" y="3921276"/>
            <a:ext cx="3564820" cy="1477328"/>
          </a:xfrm>
          <a:prstGeom prst="rect">
            <a:avLst/>
          </a:prstGeom>
          <a:noFill/>
        </p:spPr>
        <p:txBody>
          <a:bodyPr wrap="square">
            <a:spAutoFit/>
          </a:bodyPr>
          <a:lstStyle/>
          <a:p>
            <a:r>
              <a:rPr lang="en-IN" dirty="0"/>
              <a:t>Promote adoption through awareness, streamlined processes, incentives, enforcement, technology, and ongoing evaluation.</a:t>
            </a:r>
          </a:p>
        </p:txBody>
      </p:sp>
    </p:spTree>
    <p:extLst>
      <p:ext uri="{BB962C8B-B14F-4D97-AF65-F5344CB8AC3E}">
        <p14:creationId xmlns:p14="http://schemas.microsoft.com/office/powerpoint/2010/main" val="3950246683"/>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2908</TotalTime>
  <Words>2248</Words>
  <Application>Microsoft Office PowerPoint</Application>
  <PresentationFormat>Widescreen</PresentationFormat>
  <Paragraphs>175</Paragraphs>
  <Slides>37</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37</vt:i4>
      </vt:variant>
    </vt:vector>
  </HeadingPairs>
  <TitlesOfParts>
    <vt:vector size="47" baseType="lpstr">
      <vt:lpstr>Arial</vt:lpstr>
      <vt:lpstr>Barlow Semi Condensed</vt:lpstr>
      <vt:lpstr>Barlow Semi Condensed Medium</vt:lpstr>
      <vt:lpstr>Berlin Sans FB Demi</vt:lpstr>
      <vt:lpstr>Calibri</vt:lpstr>
      <vt:lpstr>Fjalla One</vt:lpstr>
      <vt:lpstr>Google Sans</vt:lpstr>
      <vt:lpstr>Roboto Condensed Light</vt:lpstr>
      <vt:lpstr>Söhne</vt:lpstr>
      <vt:lpstr>Technology Consulting by Slidesgo</vt:lpstr>
      <vt:lpstr>PowerPoint Presentation</vt:lpstr>
      <vt:lpstr>PowerPoint Presentation</vt:lpstr>
      <vt:lpstr>PowerPoint Presentation</vt:lpstr>
      <vt:lpstr>Stamp Registration</vt:lpstr>
      <vt:lpstr>PowerPoint Presentation</vt:lpstr>
      <vt:lpstr>PowerPoint Presentation</vt:lpstr>
      <vt:lpstr>PowerPoint Presentation</vt:lpstr>
      <vt:lpstr>PowerPoint Presentation</vt:lpstr>
      <vt:lpstr>PowerPoint Presentation</vt:lpstr>
      <vt:lpstr>PowerPoint Presentation</vt:lpstr>
      <vt:lpstr>Transportation</vt:lpstr>
      <vt:lpstr>PowerPoint Presentation</vt:lpstr>
      <vt:lpstr>PowerPoint Presentation</vt:lpstr>
      <vt:lpstr>PowerPoint Presentation</vt:lpstr>
      <vt:lpstr>PowerPoint Presentation</vt:lpstr>
      <vt:lpstr>PowerPoint Presentation</vt:lpstr>
      <vt:lpstr>PowerPoint Presentation</vt:lpstr>
      <vt:lpstr>TS-IPASS (Telangana State Industrial Project   Approval and Self-Certification System)</vt:lpstr>
      <vt:lpstr>PowerPoint Presentation</vt:lpstr>
      <vt:lpstr>PowerPoint Presentation</vt:lpstr>
      <vt:lpstr>PowerPoint Presentation</vt:lpstr>
      <vt:lpstr>PowerPoint Presentation</vt:lpstr>
      <vt:lpstr>PowerPoint Presentation</vt:lpstr>
      <vt:lpstr>PowerPoint Presentation</vt:lpstr>
      <vt:lpstr>Secondary Research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Srushith kumar Donthoju</dc:creator>
  <cp:lastModifiedBy>Srushith kumar Donthoju</cp:lastModifiedBy>
  <cp:revision>30</cp:revision>
  <dcterms:created xsi:type="dcterms:W3CDTF">2023-09-24T07:09:35Z</dcterms:created>
  <dcterms:modified xsi:type="dcterms:W3CDTF">2023-09-28T13:26:57Z</dcterms:modified>
</cp:coreProperties>
</file>

<file path=docProps/thumbnail.jpeg>
</file>